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8.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9.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0.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13" r:id="rId2"/>
    <p:sldMasterId id="2147483727" r:id="rId3"/>
    <p:sldMasterId id="2147483783" r:id="rId4"/>
    <p:sldMasterId id="2147483799" r:id="rId5"/>
    <p:sldMasterId id="2147483806" r:id="rId6"/>
    <p:sldMasterId id="2147483818" r:id="rId7"/>
    <p:sldMasterId id="2147483833" r:id="rId8"/>
    <p:sldMasterId id="2147483845" r:id="rId9"/>
    <p:sldMasterId id="2147483857" r:id="rId10"/>
    <p:sldMasterId id="2147483872" r:id="rId11"/>
  </p:sldMasterIdLst>
  <p:notesMasterIdLst>
    <p:notesMasterId r:id="rId60"/>
  </p:notesMasterIdLst>
  <p:sldIdLst>
    <p:sldId id="736" r:id="rId12"/>
    <p:sldId id="1300" r:id="rId13"/>
    <p:sldId id="1151" r:id="rId14"/>
    <p:sldId id="1167" r:id="rId15"/>
    <p:sldId id="1299" r:id="rId16"/>
    <p:sldId id="1269" r:id="rId17"/>
    <p:sldId id="1272" r:id="rId18"/>
    <p:sldId id="1274" r:id="rId19"/>
    <p:sldId id="1279" r:id="rId20"/>
    <p:sldId id="1277" r:id="rId21"/>
    <p:sldId id="1278" r:id="rId22"/>
    <p:sldId id="1280" r:id="rId23"/>
    <p:sldId id="1281" r:id="rId24"/>
    <p:sldId id="1282" r:id="rId25"/>
    <p:sldId id="1283" r:id="rId26"/>
    <p:sldId id="1270" r:id="rId27"/>
    <p:sldId id="1288" r:id="rId28"/>
    <p:sldId id="1291" r:id="rId29"/>
    <p:sldId id="1292" r:id="rId30"/>
    <p:sldId id="1293" r:id="rId31"/>
    <p:sldId id="1294" r:id="rId32"/>
    <p:sldId id="1295" r:id="rId33"/>
    <p:sldId id="1296" r:id="rId34"/>
    <p:sldId id="1289" r:id="rId35"/>
    <p:sldId id="1290" r:id="rId36"/>
    <p:sldId id="1214" r:id="rId37"/>
    <p:sldId id="1212" r:id="rId38"/>
    <p:sldId id="375" r:id="rId39"/>
    <p:sldId id="1209" r:id="rId40"/>
    <p:sldId id="1180" r:id="rId41"/>
    <p:sldId id="1284" r:id="rId42"/>
    <p:sldId id="1213" r:id="rId43"/>
    <p:sldId id="1171" r:id="rId44"/>
    <p:sldId id="1092" r:id="rId45"/>
    <p:sldId id="1297" r:id="rId46"/>
    <p:sldId id="315" r:id="rId47"/>
    <p:sldId id="1204" r:id="rId48"/>
    <p:sldId id="566" r:id="rId49"/>
    <p:sldId id="568" r:id="rId50"/>
    <p:sldId id="1220" r:id="rId51"/>
    <p:sldId id="1219" r:id="rId52"/>
    <p:sldId id="1215" r:id="rId53"/>
    <p:sldId id="1217" r:id="rId54"/>
    <p:sldId id="1250" r:id="rId55"/>
    <p:sldId id="1287" r:id="rId56"/>
    <p:sldId id="1285" r:id="rId57"/>
    <p:sldId id="1286" r:id="rId58"/>
    <p:sldId id="296" r:id="rId59"/>
  </p:sldIdLst>
  <p:sldSz cx="12192000" cy="6858000"/>
  <p:notesSz cx="6858000" cy="9144000"/>
  <p:custDataLst>
    <p:tags r:id="rId6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235" autoAdjust="0"/>
    <p:restoredTop sz="88249" autoAdjust="0"/>
  </p:normalViewPr>
  <p:slideViewPr>
    <p:cSldViewPr snapToGrid="0">
      <p:cViewPr varScale="1">
        <p:scale>
          <a:sx n="100" d="100"/>
          <a:sy n="100" d="100"/>
        </p:scale>
        <p:origin x="348" y="96"/>
      </p:cViewPr>
      <p:guideLst/>
    </p:cSldViewPr>
  </p:slideViewPr>
  <p:outlineViewPr>
    <p:cViewPr>
      <p:scale>
        <a:sx n="33" d="100"/>
        <a:sy n="33" d="100"/>
      </p:scale>
      <p:origin x="0" y="-10116"/>
    </p:cViewPr>
  </p:outlineViewPr>
  <p:notesTextViewPr>
    <p:cViewPr>
      <p:scale>
        <a:sx n="1" d="1"/>
        <a:sy n="1" d="1"/>
      </p:scale>
      <p:origin x="0" y="0"/>
    </p:cViewPr>
  </p:notesTextViewPr>
  <p:sorterViewPr>
    <p:cViewPr>
      <p:scale>
        <a:sx n="100" d="100"/>
        <a:sy n="100" d="100"/>
      </p:scale>
      <p:origin x="0" y="-61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5" Type="http://schemas.openxmlformats.org/officeDocument/2006/relationships/slideMaster" Target="slideMasters/slideMaster5.xml"/><Relationship Id="rId61" Type="http://schemas.openxmlformats.org/officeDocument/2006/relationships/tags" Target="tags/tag1.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s>
</file>

<file path=ppt/diagrams/_rels/data1.xml.rels><?xml version="1.0" encoding="UTF-8" standalone="yes"?>
<Relationships xmlns="http://schemas.openxmlformats.org/package/2006/relationships"><Relationship Id="rId1" Type="http://schemas.openxmlformats.org/officeDocument/2006/relationships/hyperlink" Target="https://askjan.org/Training/JAN-Webcast-Frequently-Asked-Questions.cfm"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askjan.org/Training/JAN-Webcast-Frequently-Asked-Questions.cfm"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E41658-748A-416F-B25B-90E4AB62BFE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B0CF235-2E22-4C7A-8E13-61249CB1D138}">
      <dgm:prSet custT="1"/>
      <dgm:spPr/>
      <dgm:t>
        <a:bodyPr/>
        <a:lstStyle/>
        <a:p>
          <a:r>
            <a:rPr lang="en-US" sz="2400" b="1" dirty="0">
              <a:latin typeface="Arial" panose="020B0604020202020204" pitchFamily="34" charset="0"/>
              <a:cs typeface="Arial" panose="020B0604020202020204" pitchFamily="34" charset="0"/>
            </a:rPr>
            <a:t>Technical Difficulties</a:t>
          </a:r>
        </a:p>
      </dgm:t>
      <dgm:extLst>
        <a:ext uri="{E40237B7-FDA0-4F09-8148-C483321AD2D9}">
          <dgm14:cNvPr xmlns:dgm14="http://schemas.microsoft.com/office/drawing/2010/diagram" id="0" name="" descr="Technical Difficulties&#10;Q&amp;A option at the bottom of the screen&#10;800-526-7234 or 877-781-9403 (TTY) - or Live Chat at AskJAN.org&#10;Frequently Asked Questions (FAQ)&#10;https://AskJAN.org/Training/JAN-Webcast-Frequently-Asked-Questions.cfm"/>
        </a:ext>
      </dgm:extLst>
    </dgm:pt>
    <dgm:pt modelId="{14D84117-4829-415C-9281-99B764E2B6DA}" type="parTrans" cxnId="{3B14F641-B5A3-4AC9-8369-BAE6428CBA10}">
      <dgm:prSet/>
      <dgm:spPr/>
      <dgm:t>
        <a:bodyPr/>
        <a:lstStyle/>
        <a:p>
          <a:endParaRPr lang="en-US"/>
        </a:p>
      </dgm:t>
    </dgm:pt>
    <dgm:pt modelId="{A91D0426-4D62-47DD-9E4A-435D5A57758E}" type="sibTrans" cxnId="{3B14F641-B5A3-4AC9-8369-BAE6428CBA10}">
      <dgm:prSet/>
      <dgm:spPr/>
      <dgm:t>
        <a:bodyPr/>
        <a:lstStyle/>
        <a:p>
          <a:endParaRPr lang="en-US"/>
        </a:p>
      </dgm:t>
    </dgm:pt>
    <dgm:pt modelId="{64E69A92-5BE1-4ADB-AFBD-5CF6A4FC6A6D}">
      <dgm:prSet custT="1"/>
      <dgm:spPr/>
      <dgm:t>
        <a:bodyPr/>
        <a:lstStyle/>
        <a:p>
          <a:pPr>
            <a:spcAft>
              <a:spcPts val="600"/>
            </a:spcAft>
            <a:buFont typeface="Wingdings" panose="05000000000000000000" pitchFamily="2" charset="2"/>
            <a:buChar char="§"/>
          </a:pPr>
          <a:r>
            <a:rPr lang="en-US" sz="2400" b="0" dirty="0">
              <a:solidFill>
                <a:schemeClr val="accent1"/>
              </a:solidFill>
              <a:latin typeface="Arial" panose="020B0604020202020204" pitchFamily="34" charset="0"/>
              <a:cs typeface="Arial" panose="020B0604020202020204" pitchFamily="34" charset="0"/>
            </a:rPr>
            <a:t>Q&amp;A option at the bottom of the screen</a:t>
          </a:r>
          <a:endParaRPr lang="en-US" sz="2400" dirty="0">
            <a:solidFill>
              <a:schemeClr val="accent1"/>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Technical Difficulties&#10;"/>
        </a:ext>
      </dgm:extLst>
    </dgm:pt>
    <dgm:pt modelId="{B88D2E92-6254-4C1C-84DD-F126B52DF831}" type="parTrans" cxnId="{72569E5A-E370-4993-AC11-DFC42011F132}">
      <dgm:prSet/>
      <dgm:spPr/>
      <dgm:t>
        <a:bodyPr/>
        <a:lstStyle/>
        <a:p>
          <a:endParaRPr lang="en-US"/>
        </a:p>
      </dgm:t>
    </dgm:pt>
    <dgm:pt modelId="{00BCC3C3-7DFC-4C9F-98A8-31A78ED06A80}" type="sibTrans" cxnId="{72569E5A-E370-4993-AC11-DFC42011F132}">
      <dgm:prSet/>
      <dgm:spPr/>
      <dgm:t>
        <a:bodyPr/>
        <a:lstStyle/>
        <a:p>
          <a:endParaRPr lang="en-US"/>
        </a:p>
      </dgm:t>
    </dgm:pt>
    <dgm:pt modelId="{A0D0EC85-F76E-407A-B930-8719D0CAC1C7}">
      <dgm:prSet custT="1"/>
      <dgm:spPr/>
      <dgm:t>
        <a:bodyPr/>
        <a:lstStyle/>
        <a:p>
          <a:pPr>
            <a:spcAft>
              <a:spcPts val="600"/>
            </a:spcAft>
            <a:buFont typeface="Wingdings" panose="05000000000000000000" pitchFamily="2" charset="2"/>
            <a:buChar char="§"/>
          </a:pPr>
          <a:r>
            <a:rPr lang="en-US" sz="2400" dirty="0">
              <a:solidFill>
                <a:schemeClr val="accent1"/>
              </a:solidFill>
              <a:latin typeface="Arial" panose="020B0604020202020204" pitchFamily="34" charset="0"/>
              <a:cs typeface="Arial" panose="020B0604020202020204" pitchFamily="34" charset="0"/>
            </a:rPr>
            <a:t>800-526-7234 or 877-781-9403 (TTY) or </a:t>
          </a:r>
          <a:r>
            <a:rPr lang="en-US" sz="2400" b="0" dirty="0">
              <a:solidFill>
                <a:schemeClr val="accent1"/>
              </a:solidFill>
              <a:latin typeface="Arial" panose="020B0604020202020204" pitchFamily="34" charset="0"/>
              <a:cs typeface="Arial" panose="020B0604020202020204" pitchFamily="34" charset="0"/>
            </a:rPr>
            <a:t>Live Chat at AskJAN.org</a:t>
          </a:r>
          <a:endParaRPr lang="en-US" sz="2400" dirty="0">
            <a:solidFill>
              <a:schemeClr val="accent1"/>
            </a:solidFill>
            <a:latin typeface="Arial" panose="020B0604020202020204" pitchFamily="34" charset="0"/>
            <a:cs typeface="Arial" panose="020B0604020202020204" pitchFamily="34" charset="0"/>
          </a:endParaRPr>
        </a:p>
      </dgm:t>
    </dgm:pt>
    <dgm:pt modelId="{8CDCFEF6-4728-45BC-B198-C9136E6007E4}" type="parTrans" cxnId="{B69D316B-8B53-428E-A800-2751D46E320F}">
      <dgm:prSet/>
      <dgm:spPr/>
      <dgm:t>
        <a:bodyPr/>
        <a:lstStyle/>
        <a:p>
          <a:endParaRPr lang="en-US"/>
        </a:p>
      </dgm:t>
    </dgm:pt>
    <dgm:pt modelId="{10C03239-F943-4575-B204-FB2E8DDC6451}" type="sibTrans" cxnId="{B69D316B-8B53-428E-A800-2751D46E320F}">
      <dgm:prSet/>
      <dgm:spPr/>
      <dgm:t>
        <a:bodyPr/>
        <a:lstStyle/>
        <a:p>
          <a:endParaRPr lang="en-US"/>
        </a:p>
      </dgm:t>
    </dgm:pt>
    <dgm:pt modelId="{E991C8F1-370B-4479-84C7-FCFBB9BD21ED}">
      <dgm:prSet custT="1"/>
      <dgm:spPr/>
      <dgm:t>
        <a:bodyPr/>
        <a:lstStyle/>
        <a:p>
          <a:pPr>
            <a:spcAft>
              <a:spcPts val="600"/>
            </a:spcAft>
            <a:buFont typeface="Wingdings" panose="05000000000000000000" pitchFamily="2" charset="2"/>
            <a:buChar char="§"/>
          </a:pPr>
          <a:r>
            <a:rPr lang="en-US" sz="2400" dirty="0">
              <a:solidFill>
                <a:schemeClr val="accent1"/>
              </a:solidFill>
              <a:latin typeface="Arial" panose="020B0604020202020204" pitchFamily="34" charset="0"/>
              <a:cs typeface="Arial" panose="020B0604020202020204" pitchFamily="34" charset="0"/>
            </a:rPr>
            <a:t>Frequently Asked Questions (FAQ)</a:t>
          </a:r>
          <a:br>
            <a:rPr lang="en-US" sz="2400" dirty="0">
              <a:solidFill>
                <a:schemeClr val="accent1"/>
              </a:solidFill>
              <a:latin typeface="Arial" panose="020B0604020202020204" pitchFamily="34" charset="0"/>
              <a:cs typeface="Arial" panose="020B0604020202020204" pitchFamily="34" charset="0"/>
            </a:rPr>
          </a:br>
          <a:r>
            <a:rPr lang="en-US" sz="2200" u="none" dirty="0">
              <a:solidFill>
                <a:srgbClr val="0070C0"/>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AskJAN.org/Training/JAN-Webcast-Frequently-Asked-</a:t>
          </a:r>
          <a:r>
            <a:rPr lang="en-US" sz="2200" u="none" dirty="0" err="1">
              <a:solidFill>
                <a:srgbClr val="0070C0"/>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Questions.cfm</a:t>
          </a:r>
          <a:endParaRPr lang="en-US" sz="2200" u="none" dirty="0">
            <a:solidFill>
              <a:srgbClr val="0070C0"/>
            </a:solidFill>
            <a:latin typeface="Arial" panose="020B0604020202020204" pitchFamily="34" charset="0"/>
            <a:cs typeface="Arial" panose="020B0604020202020204" pitchFamily="34" charset="0"/>
          </a:endParaRPr>
        </a:p>
      </dgm:t>
    </dgm:pt>
    <dgm:pt modelId="{930E5A43-25CF-43D8-9BD7-2AEC449FA1E4}" type="parTrans" cxnId="{9EC85DC8-9BF8-4F62-8653-D01315BFECBE}">
      <dgm:prSet/>
      <dgm:spPr/>
      <dgm:t>
        <a:bodyPr/>
        <a:lstStyle/>
        <a:p>
          <a:endParaRPr lang="en-US"/>
        </a:p>
      </dgm:t>
    </dgm:pt>
    <dgm:pt modelId="{9DA96016-F554-47B4-BF23-62ED0D5A4AEA}" type="sibTrans" cxnId="{9EC85DC8-9BF8-4F62-8653-D01315BFECBE}">
      <dgm:prSet/>
      <dgm:spPr/>
      <dgm:t>
        <a:bodyPr/>
        <a:lstStyle/>
        <a:p>
          <a:endParaRPr lang="en-US"/>
        </a:p>
      </dgm:t>
    </dgm:pt>
    <dgm:pt modelId="{60AB98D6-AF39-48B1-9FDA-980A27825AAB}">
      <dgm:prSet custT="1"/>
      <dgm:spPr/>
      <dgm:t>
        <a:bodyPr/>
        <a:lstStyle/>
        <a:p>
          <a:r>
            <a:rPr lang="en-US" sz="2400" b="1" dirty="0">
              <a:latin typeface="Arial" panose="020B0604020202020204" pitchFamily="34" charset="0"/>
              <a:cs typeface="Arial" panose="020B0604020202020204" pitchFamily="34" charset="0"/>
            </a:rPr>
            <a:t>Questions for Presenters</a:t>
          </a:r>
        </a:p>
      </dgm:t>
      <dgm:extLst>
        <a:ext uri="{E40237B7-FDA0-4F09-8148-C483321AD2D9}">
          <dgm14:cNvPr xmlns:dgm14="http://schemas.microsoft.com/office/drawing/2010/diagram" id="0" name="" descr="Questions for presenters"/>
        </a:ext>
      </dgm:extLst>
    </dgm:pt>
    <dgm:pt modelId="{AC2DDBC1-4497-4D5D-A172-B59FE646D1F0}" type="parTrans" cxnId="{E8685657-AD61-4141-B4AE-9B76FFAE870C}">
      <dgm:prSet/>
      <dgm:spPr/>
      <dgm:t>
        <a:bodyPr/>
        <a:lstStyle/>
        <a:p>
          <a:endParaRPr lang="en-US"/>
        </a:p>
      </dgm:t>
    </dgm:pt>
    <dgm:pt modelId="{BF9621C5-17DE-403B-8434-3F6C6A9D85C1}" type="sibTrans" cxnId="{E8685657-AD61-4141-B4AE-9B76FFAE870C}">
      <dgm:prSet/>
      <dgm:spPr/>
      <dgm:t>
        <a:bodyPr/>
        <a:lstStyle/>
        <a:p>
          <a:endParaRPr lang="en-US"/>
        </a:p>
      </dgm:t>
    </dgm:pt>
    <dgm:pt modelId="{97DDAC5C-016D-475E-981C-FE2556BF9CD0}">
      <dgm:prSet custT="1"/>
      <dgm:spPr/>
      <dgm:t>
        <a:bodyPr/>
        <a:lstStyle/>
        <a:p>
          <a:pPr>
            <a:spcAft>
              <a:spcPts val="600"/>
            </a:spcAft>
            <a:buFont typeface="Wingdings" panose="05000000000000000000" pitchFamily="2" charset="2"/>
            <a:buChar char="§"/>
          </a:pPr>
          <a:r>
            <a:rPr lang="en-US" sz="2400" b="0" dirty="0">
              <a:solidFill>
                <a:schemeClr val="accent1"/>
              </a:solidFill>
              <a:latin typeface="Arial" panose="020B0604020202020204" pitchFamily="34" charset="0"/>
              <a:cs typeface="Arial" panose="020B0604020202020204" pitchFamily="34" charset="0"/>
            </a:rPr>
            <a:t>Q&amp;A option at the bottom of the screen</a:t>
          </a:r>
          <a:endParaRPr lang="en-US" sz="2400" dirty="0">
            <a:solidFill>
              <a:schemeClr val="accent1"/>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Q&amp;A option at the bottom of the screen&#10;"/>
        </a:ext>
      </dgm:extLst>
    </dgm:pt>
    <dgm:pt modelId="{E06F4572-7324-4478-B4B8-8AAA7C56E6E3}" type="parTrans" cxnId="{FFE19E8D-FE22-4DF7-9858-1BEC076979D9}">
      <dgm:prSet/>
      <dgm:spPr/>
      <dgm:t>
        <a:bodyPr/>
        <a:lstStyle/>
        <a:p>
          <a:endParaRPr lang="en-US"/>
        </a:p>
      </dgm:t>
    </dgm:pt>
    <dgm:pt modelId="{D4284F25-C145-400F-A894-C1144BD7A212}" type="sibTrans" cxnId="{FFE19E8D-FE22-4DF7-9858-1BEC076979D9}">
      <dgm:prSet/>
      <dgm:spPr/>
      <dgm:t>
        <a:bodyPr/>
        <a:lstStyle/>
        <a:p>
          <a:endParaRPr lang="en-US"/>
        </a:p>
      </dgm:t>
    </dgm:pt>
    <dgm:pt modelId="{32773AEB-9017-42B8-9DBF-E8C601913FBE}" type="pres">
      <dgm:prSet presAssocID="{48E41658-748A-416F-B25B-90E4AB62BFE7}" presName="linear" presStyleCnt="0">
        <dgm:presLayoutVars>
          <dgm:dir/>
          <dgm:animLvl val="lvl"/>
          <dgm:resizeHandles val="exact"/>
        </dgm:presLayoutVars>
      </dgm:prSet>
      <dgm:spPr/>
    </dgm:pt>
    <dgm:pt modelId="{F4A51513-F584-4433-BB57-2565BE02335B}" type="pres">
      <dgm:prSet presAssocID="{EB0CF235-2E22-4C7A-8E13-61249CB1D138}" presName="parentLin" presStyleCnt="0"/>
      <dgm:spPr/>
    </dgm:pt>
    <dgm:pt modelId="{E34029AD-DE74-4F42-BADD-23386EED1BF2}" type="pres">
      <dgm:prSet presAssocID="{EB0CF235-2E22-4C7A-8E13-61249CB1D138}" presName="parentLeftMargin" presStyleLbl="node1" presStyleIdx="0" presStyleCnt="2"/>
      <dgm:spPr/>
    </dgm:pt>
    <dgm:pt modelId="{C33B9B2B-6CAA-4302-BE0D-981D8F0C9B10}" type="pres">
      <dgm:prSet presAssocID="{EB0CF235-2E22-4C7A-8E13-61249CB1D138}" presName="parentText" presStyleLbl="node1" presStyleIdx="0" presStyleCnt="2">
        <dgm:presLayoutVars>
          <dgm:chMax val="0"/>
          <dgm:bulletEnabled val="1"/>
        </dgm:presLayoutVars>
      </dgm:prSet>
      <dgm:spPr/>
    </dgm:pt>
    <dgm:pt modelId="{5A3242D5-FE94-4E3E-9662-9AF9A96828BB}" type="pres">
      <dgm:prSet presAssocID="{EB0CF235-2E22-4C7A-8E13-61249CB1D138}" presName="negativeSpace" presStyleCnt="0"/>
      <dgm:spPr/>
    </dgm:pt>
    <dgm:pt modelId="{C06939AD-943B-41EC-AB1A-4DF5ED39792E}" type="pres">
      <dgm:prSet presAssocID="{EB0CF235-2E22-4C7A-8E13-61249CB1D138}" presName="childText" presStyleLbl="conFgAcc1" presStyleIdx="0" presStyleCnt="2" custLinFactNeighborX="2" custLinFactNeighborY="-4211">
        <dgm:presLayoutVars>
          <dgm:bulletEnabled val="1"/>
        </dgm:presLayoutVars>
      </dgm:prSet>
      <dgm:spPr/>
    </dgm:pt>
    <dgm:pt modelId="{879F7C83-3D78-4D02-8F88-A45DA1A4C6FA}" type="pres">
      <dgm:prSet presAssocID="{A91D0426-4D62-47DD-9E4A-435D5A57758E}" presName="spaceBetweenRectangles" presStyleCnt="0"/>
      <dgm:spPr/>
    </dgm:pt>
    <dgm:pt modelId="{99FB2BE3-DB85-44EE-829E-2EF1B7B01D5A}" type="pres">
      <dgm:prSet presAssocID="{60AB98D6-AF39-48B1-9FDA-980A27825AAB}" presName="parentLin" presStyleCnt="0"/>
      <dgm:spPr/>
    </dgm:pt>
    <dgm:pt modelId="{CDCD3D56-5C4D-4636-A462-F138E142B50E}" type="pres">
      <dgm:prSet presAssocID="{60AB98D6-AF39-48B1-9FDA-980A27825AAB}" presName="parentLeftMargin" presStyleLbl="node1" presStyleIdx="0" presStyleCnt="2"/>
      <dgm:spPr/>
    </dgm:pt>
    <dgm:pt modelId="{BF394396-594D-48B4-88B6-57E0EB5F2607}" type="pres">
      <dgm:prSet presAssocID="{60AB98D6-AF39-48B1-9FDA-980A27825AAB}" presName="parentText" presStyleLbl="node1" presStyleIdx="1" presStyleCnt="2">
        <dgm:presLayoutVars>
          <dgm:chMax val="0"/>
          <dgm:bulletEnabled val="1"/>
        </dgm:presLayoutVars>
      </dgm:prSet>
      <dgm:spPr/>
    </dgm:pt>
    <dgm:pt modelId="{295D66FB-7A91-4C89-B07D-629291149789}" type="pres">
      <dgm:prSet presAssocID="{60AB98D6-AF39-48B1-9FDA-980A27825AAB}" presName="negativeSpace" presStyleCnt="0"/>
      <dgm:spPr/>
    </dgm:pt>
    <dgm:pt modelId="{D395A932-415F-4401-9F15-706E3511CF60}" type="pres">
      <dgm:prSet presAssocID="{60AB98D6-AF39-48B1-9FDA-980A27825AAB}" presName="childText" presStyleLbl="conFgAcc1" presStyleIdx="1" presStyleCnt="2">
        <dgm:presLayoutVars>
          <dgm:bulletEnabled val="1"/>
        </dgm:presLayoutVars>
      </dgm:prSet>
      <dgm:spPr/>
    </dgm:pt>
  </dgm:ptLst>
  <dgm:cxnLst>
    <dgm:cxn modelId="{0C6E4B0E-6CF6-4B5F-98E6-15B1F32094F7}" type="presOf" srcId="{48E41658-748A-416F-B25B-90E4AB62BFE7}" destId="{32773AEB-9017-42B8-9DBF-E8C601913FBE}" srcOrd="0" destOrd="0" presId="urn:microsoft.com/office/officeart/2005/8/layout/list1"/>
    <dgm:cxn modelId="{3899FF21-C1B0-4AA5-A7BD-638E4BC893E2}" type="presOf" srcId="{64E69A92-5BE1-4ADB-AFBD-5CF6A4FC6A6D}" destId="{C06939AD-943B-41EC-AB1A-4DF5ED39792E}" srcOrd="0" destOrd="0" presId="urn:microsoft.com/office/officeart/2005/8/layout/list1"/>
    <dgm:cxn modelId="{3B14F641-B5A3-4AC9-8369-BAE6428CBA10}" srcId="{48E41658-748A-416F-B25B-90E4AB62BFE7}" destId="{EB0CF235-2E22-4C7A-8E13-61249CB1D138}" srcOrd="0" destOrd="0" parTransId="{14D84117-4829-415C-9281-99B764E2B6DA}" sibTransId="{A91D0426-4D62-47DD-9E4A-435D5A57758E}"/>
    <dgm:cxn modelId="{B69D316B-8B53-428E-A800-2751D46E320F}" srcId="{EB0CF235-2E22-4C7A-8E13-61249CB1D138}" destId="{A0D0EC85-F76E-407A-B930-8719D0CAC1C7}" srcOrd="1" destOrd="0" parTransId="{8CDCFEF6-4728-45BC-B198-C9136E6007E4}" sibTransId="{10C03239-F943-4575-B204-FB2E8DDC6451}"/>
    <dgm:cxn modelId="{E310A54D-D998-4E51-BCBE-EF6D04216F6C}" type="presOf" srcId="{60AB98D6-AF39-48B1-9FDA-980A27825AAB}" destId="{CDCD3D56-5C4D-4636-A462-F138E142B50E}" srcOrd="0" destOrd="0" presId="urn:microsoft.com/office/officeart/2005/8/layout/list1"/>
    <dgm:cxn modelId="{52766150-E9FE-4F40-873D-5D1FAE6CD5EC}" type="presOf" srcId="{EB0CF235-2E22-4C7A-8E13-61249CB1D138}" destId="{E34029AD-DE74-4F42-BADD-23386EED1BF2}" srcOrd="0" destOrd="0" presId="urn:microsoft.com/office/officeart/2005/8/layout/list1"/>
    <dgm:cxn modelId="{19D22475-9229-4197-8D9E-44ECF1D0CC40}" type="presOf" srcId="{A0D0EC85-F76E-407A-B930-8719D0CAC1C7}" destId="{C06939AD-943B-41EC-AB1A-4DF5ED39792E}" srcOrd="0" destOrd="1" presId="urn:microsoft.com/office/officeart/2005/8/layout/list1"/>
    <dgm:cxn modelId="{E8685657-AD61-4141-B4AE-9B76FFAE870C}" srcId="{48E41658-748A-416F-B25B-90E4AB62BFE7}" destId="{60AB98D6-AF39-48B1-9FDA-980A27825AAB}" srcOrd="1" destOrd="0" parTransId="{AC2DDBC1-4497-4D5D-A172-B59FE646D1F0}" sibTransId="{BF9621C5-17DE-403B-8434-3F6C6A9D85C1}"/>
    <dgm:cxn modelId="{72569E5A-E370-4993-AC11-DFC42011F132}" srcId="{EB0CF235-2E22-4C7A-8E13-61249CB1D138}" destId="{64E69A92-5BE1-4ADB-AFBD-5CF6A4FC6A6D}" srcOrd="0" destOrd="0" parTransId="{B88D2E92-6254-4C1C-84DD-F126B52DF831}" sibTransId="{00BCC3C3-7DFC-4C9F-98A8-31A78ED06A80}"/>
    <dgm:cxn modelId="{61FBF78A-6653-4FC0-9914-44CE38A898F7}" type="presOf" srcId="{60AB98D6-AF39-48B1-9FDA-980A27825AAB}" destId="{BF394396-594D-48B4-88B6-57E0EB5F2607}" srcOrd="1" destOrd="0" presId="urn:microsoft.com/office/officeart/2005/8/layout/list1"/>
    <dgm:cxn modelId="{FFE19E8D-FE22-4DF7-9858-1BEC076979D9}" srcId="{60AB98D6-AF39-48B1-9FDA-980A27825AAB}" destId="{97DDAC5C-016D-475E-981C-FE2556BF9CD0}" srcOrd="0" destOrd="0" parTransId="{E06F4572-7324-4478-B4B8-8AAA7C56E6E3}" sibTransId="{D4284F25-C145-400F-A894-C1144BD7A212}"/>
    <dgm:cxn modelId="{9EC85DC8-9BF8-4F62-8653-D01315BFECBE}" srcId="{EB0CF235-2E22-4C7A-8E13-61249CB1D138}" destId="{E991C8F1-370B-4479-84C7-FCFBB9BD21ED}" srcOrd="2" destOrd="0" parTransId="{930E5A43-25CF-43D8-9BD7-2AEC449FA1E4}" sibTransId="{9DA96016-F554-47B4-BF23-62ED0D5A4AEA}"/>
    <dgm:cxn modelId="{34E7D1E7-3CAE-4F41-A82E-61C29DCD0101}" type="presOf" srcId="{E991C8F1-370B-4479-84C7-FCFBB9BD21ED}" destId="{C06939AD-943B-41EC-AB1A-4DF5ED39792E}" srcOrd="0" destOrd="2" presId="urn:microsoft.com/office/officeart/2005/8/layout/list1"/>
    <dgm:cxn modelId="{A36CE6F5-13C4-4116-ACA6-DB50C6093A7E}" type="presOf" srcId="{97DDAC5C-016D-475E-981C-FE2556BF9CD0}" destId="{D395A932-415F-4401-9F15-706E3511CF60}" srcOrd="0" destOrd="0" presId="urn:microsoft.com/office/officeart/2005/8/layout/list1"/>
    <dgm:cxn modelId="{EA2545FD-024A-4FFF-A43F-D284269E825E}" type="presOf" srcId="{EB0CF235-2E22-4C7A-8E13-61249CB1D138}" destId="{C33B9B2B-6CAA-4302-BE0D-981D8F0C9B10}" srcOrd="1" destOrd="0" presId="urn:microsoft.com/office/officeart/2005/8/layout/list1"/>
    <dgm:cxn modelId="{8876236E-737F-44FD-AACE-2890D7953DC1}" type="presParOf" srcId="{32773AEB-9017-42B8-9DBF-E8C601913FBE}" destId="{F4A51513-F584-4433-BB57-2565BE02335B}" srcOrd="0" destOrd="0" presId="urn:microsoft.com/office/officeart/2005/8/layout/list1"/>
    <dgm:cxn modelId="{57AE4D45-D8C0-4C19-9162-80DD3E723B09}" type="presParOf" srcId="{F4A51513-F584-4433-BB57-2565BE02335B}" destId="{E34029AD-DE74-4F42-BADD-23386EED1BF2}" srcOrd="0" destOrd="0" presId="urn:microsoft.com/office/officeart/2005/8/layout/list1"/>
    <dgm:cxn modelId="{244BE653-DA27-463C-A5DE-64BAD0928735}" type="presParOf" srcId="{F4A51513-F584-4433-BB57-2565BE02335B}" destId="{C33B9B2B-6CAA-4302-BE0D-981D8F0C9B10}" srcOrd="1" destOrd="0" presId="urn:microsoft.com/office/officeart/2005/8/layout/list1"/>
    <dgm:cxn modelId="{94D298CD-9991-4FB9-95CE-87261D7B2FD5}" type="presParOf" srcId="{32773AEB-9017-42B8-9DBF-E8C601913FBE}" destId="{5A3242D5-FE94-4E3E-9662-9AF9A96828BB}" srcOrd="1" destOrd="0" presId="urn:microsoft.com/office/officeart/2005/8/layout/list1"/>
    <dgm:cxn modelId="{7419E9B7-6826-4710-A125-56D32DDC46D2}" type="presParOf" srcId="{32773AEB-9017-42B8-9DBF-E8C601913FBE}" destId="{C06939AD-943B-41EC-AB1A-4DF5ED39792E}" srcOrd="2" destOrd="0" presId="urn:microsoft.com/office/officeart/2005/8/layout/list1"/>
    <dgm:cxn modelId="{3D309A02-D271-4395-8B0C-B9347886670E}" type="presParOf" srcId="{32773AEB-9017-42B8-9DBF-E8C601913FBE}" destId="{879F7C83-3D78-4D02-8F88-A45DA1A4C6FA}" srcOrd="3" destOrd="0" presId="urn:microsoft.com/office/officeart/2005/8/layout/list1"/>
    <dgm:cxn modelId="{DA6877F3-7C12-4A27-8B77-BDADAB3AAEDE}" type="presParOf" srcId="{32773AEB-9017-42B8-9DBF-E8C601913FBE}" destId="{99FB2BE3-DB85-44EE-829E-2EF1B7B01D5A}" srcOrd="4" destOrd="0" presId="urn:microsoft.com/office/officeart/2005/8/layout/list1"/>
    <dgm:cxn modelId="{038AA087-1A67-4C50-9E2B-D0AB15F64116}" type="presParOf" srcId="{99FB2BE3-DB85-44EE-829E-2EF1B7B01D5A}" destId="{CDCD3D56-5C4D-4636-A462-F138E142B50E}" srcOrd="0" destOrd="0" presId="urn:microsoft.com/office/officeart/2005/8/layout/list1"/>
    <dgm:cxn modelId="{D9B17644-2F7E-4693-BAB4-84D4A56BA3D3}" type="presParOf" srcId="{99FB2BE3-DB85-44EE-829E-2EF1B7B01D5A}" destId="{BF394396-594D-48B4-88B6-57E0EB5F2607}" srcOrd="1" destOrd="0" presId="urn:microsoft.com/office/officeart/2005/8/layout/list1"/>
    <dgm:cxn modelId="{A20B9AFA-5BA5-4793-8950-505FD6832BF9}" type="presParOf" srcId="{32773AEB-9017-42B8-9DBF-E8C601913FBE}" destId="{295D66FB-7A91-4C89-B07D-629291149789}" srcOrd="5" destOrd="0" presId="urn:microsoft.com/office/officeart/2005/8/layout/list1"/>
    <dgm:cxn modelId="{888CD5F0-9C2F-4410-80ED-1FF3828C3172}" type="presParOf" srcId="{32773AEB-9017-42B8-9DBF-E8C601913FBE}" destId="{D395A932-415F-4401-9F15-706E3511CF6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E41658-748A-416F-B25B-90E4AB62BFE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B0CF235-2E22-4C7A-8E13-61249CB1D138}">
      <dgm:prSet custT="1"/>
      <dgm:spPr/>
      <dgm:t>
        <a:bodyPr/>
        <a:lstStyle/>
        <a:p>
          <a:r>
            <a:rPr lang="en-US" sz="2400" b="1" dirty="0">
              <a:latin typeface="Arial" panose="020B0604020202020204" pitchFamily="34" charset="0"/>
              <a:cs typeface="Arial" panose="020B0604020202020204" pitchFamily="34" charset="0"/>
            </a:rPr>
            <a:t>PPT Slides</a:t>
          </a:r>
        </a:p>
      </dgm:t>
      <dgm:extLst>
        <a:ext uri="{E40237B7-FDA0-4F09-8148-C483321AD2D9}">
          <dgm14:cNvPr xmlns:dgm14="http://schemas.microsoft.com/office/drawing/2010/diagram" id="0" name="" descr="PPT Slides"/>
        </a:ext>
      </dgm:extLst>
    </dgm:pt>
    <dgm:pt modelId="{14D84117-4829-415C-9281-99B764E2B6DA}" type="parTrans" cxnId="{3B14F641-B5A3-4AC9-8369-BAE6428CBA10}">
      <dgm:prSet/>
      <dgm:spPr/>
      <dgm:t>
        <a:bodyPr/>
        <a:lstStyle/>
        <a:p>
          <a:endParaRPr lang="en-US"/>
        </a:p>
      </dgm:t>
    </dgm:pt>
    <dgm:pt modelId="{A91D0426-4D62-47DD-9E4A-435D5A57758E}" type="sibTrans" cxnId="{3B14F641-B5A3-4AC9-8369-BAE6428CBA10}">
      <dgm:prSet/>
      <dgm:spPr/>
      <dgm:t>
        <a:bodyPr/>
        <a:lstStyle/>
        <a:p>
          <a:endParaRPr lang="en-US"/>
        </a:p>
      </dgm:t>
    </dgm:pt>
    <dgm:pt modelId="{64E69A92-5BE1-4ADB-AFBD-5CF6A4FC6A6D}">
      <dgm:prSet custT="1"/>
      <dgm:spPr/>
      <dgm:t>
        <a:bodyPr/>
        <a:lstStyle/>
        <a:p>
          <a:pPr>
            <a:spcAft>
              <a:spcPts val="600"/>
            </a:spcAft>
            <a:buFont typeface="Wingdings" panose="05000000000000000000" pitchFamily="2" charset="2"/>
            <a:buChar char="§"/>
          </a:pPr>
          <a:r>
            <a:rPr lang="en-US" sz="2400" b="0" dirty="0">
              <a:solidFill>
                <a:schemeClr val="accent1"/>
              </a:solidFill>
              <a:latin typeface="Arial" panose="020B0604020202020204" pitchFamily="34" charset="0"/>
              <a:cs typeface="Arial" panose="020B0604020202020204" pitchFamily="34" charset="0"/>
            </a:rPr>
            <a:t>Link to PPT is included in webcast login email, or see the link now in the chat, or go to this webcast event from the Training page at </a:t>
          </a:r>
          <a:r>
            <a:rPr lang="en-US" sz="2400" b="0" u="sng" dirty="0">
              <a:solidFill>
                <a:srgbClr val="0070C0"/>
              </a:solidFill>
              <a:latin typeface="Arial" panose="020B0604020202020204" pitchFamily="34" charset="0"/>
              <a:cs typeface="Arial" panose="020B0604020202020204" pitchFamily="34" charset="0"/>
            </a:rPr>
            <a:t>AskJAN.org</a:t>
          </a:r>
          <a:endParaRPr lang="en-US" sz="2400" u="sng" dirty="0">
            <a:solidFill>
              <a:srgbClr val="0070C0"/>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Click the link included in the webcast login email you received&#10;"/>
        </a:ext>
      </dgm:extLst>
    </dgm:pt>
    <dgm:pt modelId="{B88D2E92-6254-4C1C-84DD-F126B52DF831}" type="parTrans" cxnId="{72569E5A-E370-4993-AC11-DFC42011F132}">
      <dgm:prSet/>
      <dgm:spPr/>
      <dgm:t>
        <a:bodyPr/>
        <a:lstStyle/>
        <a:p>
          <a:endParaRPr lang="en-US"/>
        </a:p>
      </dgm:t>
    </dgm:pt>
    <dgm:pt modelId="{00BCC3C3-7DFC-4C9F-98A8-31A78ED06A80}" type="sibTrans" cxnId="{72569E5A-E370-4993-AC11-DFC42011F132}">
      <dgm:prSet/>
      <dgm:spPr/>
      <dgm:t>
        <a:bodyPr/>
        <a:lstStyle/>
        <a:p>
          <a:endParaRPr lang="en-US"/>
        </a:p>
      </dgm:t>
    </dgm:pt>
    <dgm:pt modelId="{60AB98D6-AF39-48B1-9FDA-980A27825AAB}">
      <dgm:prSet custT="1"/>
      <dgm:spPr/>
      <dgm:t>
        <a:bodyPr/>
        <a:lstStyle/>
        <a:p>
          <a:r>
            <a:rPr lang="en-US" sz="2400" b="1">
              <a:latin typeface="Arial" panose="020B0604020202020204" pitchFamily="34" charset="0"/>
              <a:cs typeface="Arial" panose="020B0604020202020204" pitchFamily="34" charset="0"/>
            </a:rPr>
            <a:t>Captioning</a:t>
          </a:r>
          <a:endParaRPr lang="en-US" sz="2400" b="1"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Captioning"/>
        </a:ext>
      </dgm:extLst>
    </dgm:pt>
    <dgm:pt modelId="{AC2DDBC1-4497-4D5D-A172-B59FE646D1F0}" type="parTrans" cxnId="{E8685657-AD61-4141-B4AE-9B76FFAE870C}">
      <dgm:prSet/>
      <dgm:spPr/>
      <dgm:t>
        <a:bodyPr/>
        <a:lstStyle/>
        <a:p>
          <a:endParaRPr lang="en-US"/>
        </a:p>
      </dgm:t>
    </dgm:pt>
    <dgm:pt modelId="{BF9621C5-17DE-403B-8434-3F6C6A9D85C1}" type="sibTrans" cxnId="{E8685657-AD61-4141-B4AE-9B76FFAE870C}">
      <dgm:prSet/>
      <dgm:spPr/>
      <dgm:t>
        <a:bodyPr/>
        <a:lstStyle/>
        <a:p>
          <a:endParaRPr lang="en-US"/>
        </a:p>
      </dgm:t>
    </dgm:pt>
    <dgm:pt modelId="{97DDAC5C-016D-475E-981C-FE2556BF9CD0}">
      <dgm:prSet custT="1"/>
      <dgm:spPr/>
      <dgm:t>
        <a:bodyPr/>
        <a:lstStyle/>
        <a:p>
          <a:pPr>
            <a:spcAft>
              <a:spcPts val="600"/>
            </a:spcAft>
            <a:buFont typeface="Wingdings" panose="05000000000000000000" pitchFamily="2" charset="2"/>
            <a:buChar char="§"/>
          </a:pPr>
          <a:r>
            <a:rPr lang="en-US" sz="2400" b="0" dirty="0">
              <a:solidFill>
                <a:schemeClr val="accent1"/>
              </a:solidFill>
              <a:latin typeface="Arial" panose="020B0604020202020204" pitchFamily="34" charset="0"/>
              <a:cs typeface="Arial" panose="020B0604020202020204" pitchFamily="34" charset="0"/>
            </a:rPr>
            <a:t>Use the closed caption (CC) option or captioning link in the chat</a:t>
          </a:r>
          <a:endParaRPr lang="en-US" sz="2400" dirty="0">
            <a:solidFill>
              <a:schemeClr val="accent1"/>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Use the closed caption (CC) option or StreamText link shared in the webcast chat&#10;Transcript will be available with webcast archive&#10;"/>
        </a:ext>
      </dgm:extLst>
    </dgm:pt>
    <dgm:pt modelId="{E06F4572-7324-4478-B4B8-8AAA7C56E6E3}" type="parTrans" cxnId="{FFE19E8D-FE22-4DF7-9858-1BEC076979D9}">
      <dgm:prSet/>
      <dgm:spPr/>
      <dgm:t>
        <a:bodyPr/>
        <a:lstStyle/>
        <a:p>
          <a:endParaRPr lang="en-US"/>
        </a:p>
      </dgm:t>
    </dgm:pt>
    <dgm:pt modelId="{D4284F25-C145-400F-A894-C1144BD7A212}" type="sibTrans" cxnId="{FFE19E8D-FE22-4DF7-9858-1BEC076979D9}">
      <dgm:prSet/>
      <dgm:spPr/>
      <dgm:t>
        <a:bodyPr/>
        <a:lstStyle/>
        <a:p>
          <a:endParaRPr lang="en-US"/>
        </a:p>
      </dgm:t>
    </dgm:pt>
    <dgm:pt modelId="{32773AEB-9017-42B8-9DBF-E8C601913FBE}" type="pres">
      <dgm:prSet presAssocID="{48E41658-748A-416F-B25B-90E4AB62BFE7}" presName="linear" presStyleCnt="0">
        <dgm:presLayoutVars>
          <dgm:dir/>
          <dgm:animLvl val="lvl"/>
          <dgm:resizeHandles val="exact"/>
        </dgm:presLayoutVars>
      </dgm:prSet>
      <dgm:spPr/>
    </dgm:pt>
    <dgm:pt modelId="{F4A51513-F584-4433-BB57-2565BE02335B}" type="pres">
      <dgm:prSet presAssocID="{EB0CF235-2E22-4C7A-8E13-61249CB1D138}" presName="parentLin" presStyleCnt="0"/>
      <dgm:spPr/>
    </dgm:pt>
    <dgm:pt modelId="{E34029AD-DE74-4F42-BADD-23386EED1BF2}" type="pres">
      <dgm:prSet presAssocID="{EB0CF235-2E22-4C7A-8E13-61249CB1D138}" presName="parentLeftMargin" presStyleLbl="node1" presStyleIdx="0" presStyleCnt="2"/>
      <dgm:spPr/>
    </dgm:pt>
    <dgm:pt modelId="{C33B9B2B-6CAA-4302-BE0D-981D8F0C9B10}" type="pres">
      <dgm:prSet presAssocID="{EB0CF235-2E22-4C7A-8E13-61249CB1D138}" presName="parentText" presStyleLbl="node1" presStyleIdx="0" presStyleCnt="2">
        <dgm:presLayoutVars>
          <dgm:chMax val="0"/>
          <dgm:bulletEnabled val="1"/>
        </dgm:presLayoutVars>
      </dgm:prSet>
      <dgm:spPr/>
    </dgm:pt>
    <dgm:pt modelId="{5A3242D5-FE94-4E3E-9662-9AF9A96828BB}" type="pres">
      <dgm:prSet presAssocID="{EB0CF235-2E22-4C7A-8E13-61249CB1D138}" presName="negativeSpace" presStyleCnt="0"/>
      <dgm:spPr/>
    </dgm:pt>
    <dgm:pt modelId="{C06939AD-943B-41EC-AB1A-4DF5ED39792E}" type="pres">
      <dgm:prSet presAssocID="{EB0CF235-2E22-4C7A-8E13-61249CB1D138}" presName="childText" presStyleLbl="conFgAcc1" presStyleIdx="0" presStyleCnt="2" custLinFactNeighborX="2" custLinFactNeighborY="-4211">
        <dgm:presLayoutVars>
          <dgm:bulletEnabled val="1"/>
        </dgm:presLayoutVars>
      </dgm:prSet>
      <dgm:spPr/>
    </dgm:pt>
    <dgm:pt modelId="{879F7C83-3D78-4D02-8F88-A45DA1A4C6FA}" type="pres">
      <dgm:prSet presAssocID="{A91D0426-4D62-47DD-9E4A-435D5A57758E}" presName="spaceBetweenRectangles" presStyleCnt="0"/>
      <dgm:spPr/>
    </dgm:pt>
    <dgm:pt modelId="{99FB2BE3-DB85-44EE-829E-2EF1B7B01D5A}" type="pres">
      <dgm:prSet presAssocID="{60AB98D6-AF39-48B1-9FDA-980A27825AAB}" presName="parentLin" presStyleCnt="0"/>
      <dgm:spPr/>
    </dgm:pt>
    <dgm:pt modelId="{CDCD3D56-5C4D-4636-A462-F138E142B50E}" type="pres">
      <dgm:prSet presAssocID="{60AB98D6-AF39-48B1-9FDA-980A27825AAB}" presName="parentLeftMargin" presStyleLbl="node1" presStyleIdx="0" presStyleCnt="2"/>
      <dgm:spPr/>
    </dgm:pt>
    <dgm:pt modelId="{BF394396-594D-48B4-88B6-57E0EB5F2607}" type="pres">
      <dgm:prSet presAssocID="{60AB98D6-AF39-48B1-9FDA-980A27825AAB}" presName="parentText" presStyleLbl="node1" presStyleIdx="1" presStyleCnt="2">
        <dgm:presLayoutVars>
          <dgm:chMax val="0"/>
          <dgm:bulletEnabled val="1"/>
        </dgm:presLayoutVars>
      </dgm:prSet>
      <dgm:spPr/>
    </dgm:pt>
    <dgm:pt modelId="{295D66FB-7A91-4C89-B07D-629291149789}" type="pres">
      <dgm:prSet presAssocID="{60AB98D6-AF39-48B1-9FDA-980A27825AAB}" presName="negativeSpace" presStyleCnt="0"/>
      <dgm:spPr/>
    </dgm:pt>
    <dgm:pt modelId="{D395A932-415F-4401-9F15-706E3511CF60}" type="pres">
      <dgm:prSet presAssocID="{60AB98D6-AF39-48B1-9FDA-980A27825AAB}" presName="childText" presStyleLbl="conFgAcc1" presStyleIdx="1" presStyleCnt="2">
        <dgm:presLayoutVars>
          <dgm:bulletEnabled val="1"/>
        </dgm:presLayoutVars>
      </dgm:prSet>
      <dgm:spPr/>
    </dgm:pt>
  </dgm:ptLst>
  <dgm:cxnLst>
    <dgm:cxn modelId="{0C6E4B0E-6CF6-4B5F-98E6-15B1F32094F7}" type="presOf" srcId="{48E41658-748A-416F-B25B-90E4AB62BFE7}" destId="{32773AEB-9017-42B8-9DBF-E8C601913FBE}" srcOrd="0" destOrd="0" presId="urn:microsoft.com/office/officeart/2005/8/layout/list1"/>
    <dgm:cxn modelId="{3899FF21-C1B0-4AA5-A7BD-638E4BC893E2}" type="presOf" srcId="{64E69A92-5BE1-4ADB-AFBD-5CF6A4FC6A6D}" destId="{C06939AD-943B-41EC-AB1A-4DF5ED39792E}" srcOrd="0" destOrd="0" presId="urn:microsoft.com/office/officeart/2005/8/layout/list1"/>
    <dgm:cxn modelId="{3B14F641-B5A3-4AC9-8369-BAE6428CBA10}" srcId="{48E41658-748A-416F-B25B-90E4AB62BFE7}" destId="{EB0CF235-2E22-4C7A-8E13-61249CB1D138}" srcOrd="0" destOrd="0" parTransId="{14D84117-4829-415C-9281-99B764E2B6DA}" sibTransId="{A91D0426-4D62-47DD-9E4A-435D5A57758E}"/>
    <dgm:cxn modelId="{E310A54D-D998-4E51-BCBE-EF6D04216F6C}" type="presOf" srcId="{60AB98D6-AF39-48B1-9FDA-980A27825AAB}" destId="{CDCD3D56-5C4D-4636-A462-F138E142B50E}" srcOrd="0" destOrd="0" presId="urn:microsoft.com/office/officeart/2005/8/layout/list1"/>
    <dgm:cxn modelId="{52766150-E9FE-4F40-873D-5D1FAE6CD5EC}" type="presOf" srcId="{EB0CF235-2E22-4C7A-8E13-61249CB1D138}" destId="{E34029AD-DE74-4F42-BADD-23386EED1BF2}" srcOrd="0" destOrd="0" presId="urn:microsoft.com/office/officeart/2005/8/layout/list1"/>
    <dgm:cxn modelId="{E8685657-AD61-4141-B4AE-9B76FFAE870C}" srcId="{48E41658-748A-416F-B25B-90E4AB62BFE7}" destId="{60AB98D6-AF39-48B1-9FDA-980A27825AAB}" srcOrd="1" destOrd="0" parTransId="{AC2DDBC1-4497-4D5D-A172-B59FE646D1F0}" sibTransId="{BF9621C5-17DE-403B-8434-3F6C6A9D85C1}"/>
    <dgm:cxn modelId="{72569E5A-E370-4993-AC11-DFC42011F132}" srcId="{EB0CF235-2E22-4C7A-8E13-61249CB1D138}" destId="{64E69A92-5BE1-4ADB-AFBD-5CF6A4FC6A6D}" srcOrd="0" destOrd="0" parTransId="{B88D2E92-6254-4C1C-84DD-F126B52DF831}" sibTransId="{00BCC3C3-7DFC-4C9F-98A8-31A78ED06A80}"/>
    <dgm:cxn modelId="{61FBF78A-6653-4FC0-9914-44CE38A898F7}" type="presOf" srcId="{60AB98D6-AF39-48B1-9FDA-980A27825AAB}" destId="{BF394396-594D-48B4-88B6-57E0EB5F2607}" srcOrd="1" destOrd="0" presId="urn:microsoft.com/office/officeart/2005/8/layout/list1"/>
    <dgm:cxn modelId="{FFE19E8D-FE22-4DF7-9858-1BEC076979D9}" srcId="{60AB98D6-AF39-48B1-9FDA-980A27825AAB}" destId="{97DDAC5C-016D-475E-981C-FE2556BF9CD0}" srcOrd="0" destOrd="0" parTransId="{E06F4572-7324-4478-B4B8-8AAA7C56E6E3}" sibTransId="{D4284F25-C145-400F-A894-C1144BD7A212}"/>
    <dgm:cxn modelId="{A36CE6F5-13C4-4116-ACA6-DB50C6093A7E}" type="presOf" srcId="{97DDAC5C-016D-475E-981C-FE2556BF9CD0}" destId="{D395A932-415F-4401-9F15-706E3511CF60}" srcOrd="0" destOrd="0" presId="urn:microsoft.com/office/officeart/2005/8/layout/list1"/>
    <dgm:cxn modelId="{EA2545FD-024A-4FFF-A43F-D284269E825E}" type="presOf" srcId="{EB0CF235-2E22-4C7A-8E13-61249CB1D138}" destId="{C33B9B2B-6CAA-4302-BE0D-981D8F0C9B10}" srcOrd="1" destOrd="0" presId="urn:microsoft.com/office/officeart/2005/8/layout/list1"/>
    <dgm:cxn modelId="{8876236E-737F-44FD-AACE-2890D7953DC1}" type="presParOf" srcId="{32773AEB-9017-42B8-9DBF-E8C601913FBE}" destId="{F4A51513-F584-4433-BB57-2565BE02335B}" srcOrd="0" destOrd="0" presId="urn:microsoft.com/office/officeart/2005/8/layout/list1"/>
    <dgm:cxn modelId="{57AE4D45-D8C0-4C19-9162-80DD3E723B09}" type="presParOf" srcId="{F4A51513-F584-4433-BB57-2565BE02335B}" destId="{E34029AD-DE74-4F42-BADD-23386EED1BF2}" srcOrd="0" destOrd="0" presId="urn:microsoft.com/office/officeart/2005/8/layout/list1"/>
    <dgm:cxn modelId="{244BE653-DA27-463C-A5DE-64BAD0928735}" type="presParOf" srcId="{F4A51513-F584-4433-BB57-2565BE02335B}" destId="{C33B9B2B-6CAA-4302-BE0D-981D8F0C9B10}" srcOrd="1" destOrd="0" presId="urn:microsoft.com/office/officeart/2005/8/layout/list1"/>
    <dgm:cxn modelId="{94D298CD-9991-4FB9-95CE-87261D7B2FD5}" type="presParOf" srcId="{32773AEB-9017-42B8-9DBF-E8C601913FBE}" destId="{5A3242D5-FE94-4E3E-9662-9AF9A96828BB}" srcOrd="1" destOrd="0" presId="urn:microsoft.com/office/officeart/2005/8/layout/list1"/>
    <dgm:cxn modelId="{7419E9B7-6826-4710-A125-56D32DDC46D2}" type="presParOf" srcId="{32773AEB-9017-42B8-9DBF-E8C601913FBE}" destId="{C06939AD-943B-41EC-AB1A-4DF5ED39792E}" srcOrd="2" destOrd="0" presId="urn:microsoft.com/office/officeart/2005/8/layout/list1"/>
    <dgm:cxn modelId="{3D309A02-D271-4395-8B0C-B9347886670E}" type="presParOf" srcId="{32773AEB-9017-42B8-9DBF-E8C601913FBE}" destId="{879F7C83-3D78-4D02-8F88-A45DA1A4C6FA}" srcOrd="3" destOrd="0" presId="urn:microsoft.com/office/officeart/2005/8/layout/list1"/>
    <dgm:cxn modelId="{DA6877F3-7C12-4A27-8B77-BDADAB3AAEDE}" type="presParOf" srcId="{32773AEB-9017-42B8-9DBF-E8C601913FBE}" destId="{99FB2BE3-DB85-44EE-829E-2EF1B7B01D5A}" srcOrd="4" destOrd="0" presId="urn:microsoft.com/office/officeart/2005/8/layout/list1"/>
    <dgm:cxn modelId="{038AA087-1A67-4C50-9E2B-D0AB15F64116}" type="presParOf" srcId="{99FB2BE3-DB85-44EE-829E-2EF1B7B01D5A}" destId="{CDCD3D56-5C4D-4636-A462-F138E142B50E}" srcOrd="0" destOrd="0" presId="urn:microsoft.com/office/officeart/2005/8/layout/list1"/>
    <dgm:cxn modelId="{D9B17644-2F7E-4693-BAB4-84D4A56BA3D3}" type="presParOf" srcId="{99FB2BE3-DB85-44EE-829E-2EF1B7B01D5A}" destId="{BF394396-594D-48B4-88B6-57E0EB5F2607}" srcOrd="1" destOrd="0" presId="urn:microsoft.com/office/officeart/2005/8/layout/list1"/>
    <dgm:cxn modelId="{A20B9AFA-5BA5-4793-8950-505FD6832BF9}" type="presParOf" srcId="{32773AEB-9017-42B8-9DBF-E8C601913FBE}" destId="{295D66FB-7A91-4C89-B07D-629291149789}" srcOrd="5" destOrd="0" presId="urn:microsoft.com/office/officeart/2005/8/layout/list1"/>
    <dgm:cxn modelId="{888CD5F0-9C2F-4410-80ED-1FF3828C3172}" type="presParOf" srcId="{32773AEB-9017-42B8-9DBF-E8C601913FBE}" destId="{D395A932-415F-4401-9F15-706E3511CF6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B7B5C9-E85B-4562-B0C3-16DA6BBF8EE6}" type="doc">
      <dgm:prSet loTypeId="urn:microsoft.com/office/officeart/2016/7/layout/VerticalSolidActionList" loCatId="List" qsTypeId="urn:microsoft.com/office/officeart/2005/8/quickstyle/simple1" qsCatId="simple" csTypeId="urn:microsoft.com/office/officeart/2005/8/colors/accent1_2" csCatId="accent1" phldr="1"/>
      <dgm:spPr/>
      <dgm:t>
        <a:bodyPr/>
        <a:lstStyle/>
        <a:p>
          <a:endParaRPr lang="en-US"/>
        </a:p>
      </dgm:t>
    </dgm:pt>
    <dgm:pt modelId="{8ACAB785-AC2A-4D2E-B9DF-3407BCD9C035}">
      <dgm:prSet custT="1"/>
      <dgm:spPr/>
      <dgm:t>
        <a:bodyPr/>
        <a:lstStyle/>
        <a:p>
          <a:r>
            <a:rPr lang="en-US" sz="2800">
              <a:latin typeface="Arial" panose="020B0604020202020204" pitchFamily="34" charset="0"/>
              <a:cs typeface="Arial" panose="020B0604020202020204" pitchFamily="34" charset="0"/>
            </a:rPr>
            <a:t>Visit</a:t>
          </a:r>
          <a:endParaRPr lang="en-US" sz="2800" dirty="0">
            <a:latin typeface="Arial" panose="020B0604020202020204" pitchFamily="34" charset="0"/>
            <a:cs typeface="Arial" panose="020B0604020202020204" pitchFamily="34" charset="0"/>
          </a:endParaRPr>
        </a:p>
      </dgm:t>
    </dgm:pt>
    <dgm:pt modelId="{F07C9693-6151-412C-910C-635EDE941326}" type="parTrans" cxnId="{09371DE9-6201-48DC-9F6B-1FA191C35CF2}">
      <dgm:prSet/>
      <dgm:spPr/>
      <dgm:t>
        <a:bodyPr/>
        <a:lstStyle/>
        <a:p>
          <a:endParaRPr lang="en-US"/>
        </a:p>
      </dgm:t>
    </dgm:pt>
    <dgm:pt modelId="{69E6F4DC-D787-4931-B7E9-6F56D48E4F03}" type="sibTrans" cxnId="{09371DE9-6201-48DC-9F6B-1FA191C35CF2}">
      <dgm:prSet/>
      <dgm:spPr/>
      <dgm:t>
        <a:bodyPr/>
        <a:lstStyle/>
        <a:p>
          <a:endParaRPr lang="en-US"/>
        </a:p>
      </dgm:t>
    </dgm:pt>
    <dgm:pt modelId="{37A3B53A-8575-48B8-B44D-8B948D4D4233}">
      <dgm:prSet custT="1"/>
      <dgm:spPr/>
      <dgm:t>
        <a:bodyPr/>
        <a:lstStyle/>
        <a:p>
          <a:r>
            <a:rPr lang="en-US" sz="2200" dirty="0">
              <a:solidFill>
                <a:srgbClr val="002060"/>
              </a:solidFill>
              <a:latin typeface="Arial" panose="020B0604020202020204" pitchFamily="34" charset="0"/>
              <a:cs typeface="Arial" panose="020B0604020202020204" pitchFamily="34" charset="0"/>
            </a:rPr>
            <a:t>AskJAN.org</a:t>
          </a:r>
        </a:p>
      </dgm:t>
    </dgm:pt>
    <dgm:pt modelId="{E473B189-50AD-4439-82CD-577386CA202C}" type="parTrans" cxnId="{63D6D5BB-7F8B-4EE4-8738-4E34EB26870D}">
      <dgm:prSet/>
      <dgm:spPr/>
      <dgm:t>
        <a:bodyPr/>
        <a:lstStyle/>
        <a:p>
          <a:endParaRPr lang="en-US"/>
        </a:p>
      </dgm:t>
    </dgm:pt>
    <dgm:pt modelId="{71748C51-AB7B-4BB9-9574-82A8430EC315}" type="sibTrans" cxnId="{63D6D5BB-7F8B-4EE4-8738-4E34EB26870D}">
      <dgm:prSet/>
      <dgm:spPr/>
      <dgm:t>
        <a:bodyPr/>
        <a:lstStyle/>
        <a:p>
          <a:endParaRPr lang="en-US"/>
        </a:p>
      </dgm:t>
    </dgm:pt>
    <dgm:pt modelId="{49BE56A4-9965-437C-8434-2A62BF01B3DC}">
      <dgm:prSet custT="1"/>
      <dgm:spPr/>
      <dgm:t>
        <a:bodyPr/>
        <a:lstStyle/>
        <a:p>
          <a:r>
            <a:rPr lang="en-US" sz="2800">
              <a:latin typeface="Arial" panose="020B0604020202020204" pitchFamily="34" charset="0"/>
              <a:cs typeface="Arial" panose="020B0604020202020204" pitchFamily="34" charset="0"/>
            </a:rPr>
            <a:t>Call</a:t>
          </a:r>
          <a:endParaRPr lang="en-US" sz="2800" dirty="0">
            <a:latin typeface="Arial" panose="020B0604020202020204" pitchFamily="34" charset="0"/>
            <a:cs typeface="Arial" panose="020B0604020202020204" pitchFamily="34" charset="0"/>
          </a:endParaRPr>
        </a:p>
      </dgm:t>
    </dgm:pt>
    <dgm:pt modelId="{9A6B54CE-0864-4619-852F-CC1050D929CA}" type="parTrans" cxnId="{20A6FE57-D66D-4A40-8EC9-EA6E300973D4}">
      <dgm:prSet/>
      <dgm:spPr/>
      <dgm:t>
        <a:bodyPr/>
        <a:lstStyle/>
        <a:p>
          <a:endParaRPr lang="en-US"/>
        </a:p>
      </dgm:t>
    </dgm:pt>
    <dgm:pt modelId="{F0DBC532-2ADA-4402-A4D7-2464EDC35BCC}" type="sibTrans" cxnId="{20A6FE57-D66D-4A40-8EC9-EA6E300973D4}">
      <dgm:prSet/>
      <dgm:spPr/>
      <dgm:t>
        <a:bodyPr/>
        <a:lstStyle/>
        <a:p>
          <a:endParaRPr lang="en-US"/>
        </a:p>
      </dgm:t>
    </dgm:pt>
    <dgm:pt modelId="{9D91E057-164E-4B0A-A113-56ABD94EDA0C}">
      <dgm:prSet custT="1"/>
      <dgm:spPr/>
      <dgm:t>
        <a:bodyPr/>
        <a:lstStyle/>
        <a:p>
          <a:r>
            <a:rPr lang="en-US" sz="1800" dirty="0">
              <a:solidFill>
                <a:srgbClr val="002060"/>
              </a:solidFill>
              <a:latin typeface="Arial" panose="020B0604020202020204" pitchFamily="34" charset="0"/>
              <a:cs typeface="Arial" panose="020B0604020202020204" pitchFamily="34" charset="0"/>
            </a:rPr>
            <a:t>800.526.7234</a:t>
          </a:r>
          <a:endParaRPr lang="en-US" sz="2800" dirty="0">
            <a:solidFill>
              <a:srgbClr val="002060"/>
            </a:solidFill>
            <a:latin typeface="Arial" panose="020B0604020202020204" pitchFamily="34" charset="0"/>
            <a:cs typeface="Arial" panose="020B0604020202020204" pitchFamily="34" charset="0"/>
          </a:endParaRPr>
        </a:p>
      </dgm:t>
    </dgm:pt>
    <dgm:pt modelId="{5A81F364-86FA-4E3E-B352-DFE5B002AE4C}" type="parTrans" cxnId="{76D0BBE6-E9BD-46BB-9614-10519203672C}">
      <dgm:prSet/>
      <dgm:spPr/>
      <dgm:t>
        <a:bodyPr/>
        <a:lstStyle/>
        <a:p>
          <a:endParaRPr lang="en-US"/>
        </a:p>
      </dgm:t>
    </dgm:pt>
    <dgm:pt modelId="{F53DA0D4-1609-4C08-BAD7-2F70B6F97CFB}" type="sibTrans" cxnId="{76D0BBE6-E9BD-46BB-9614-10519203672C}">
      <dgm:prSet/>
      <dgm:spPr/>
      <dgm:t>
        <a:bodyPr/>
        <a:lstStyle/>
        <a:p>
          <a:endParaRPr lang="en-US"/>
        </a:p>
      </dgm:t>
    </dgm:pt>
    <dgm:pt modelId="{97B88BEA-1C83-4896-986E-529E660E6FF2}">
      <dgm:prSet custT="1"/>
      <dgm:spPr/>
      <dgm:t>
        <a:bodyPr/>
        <a:lstStyle/>
        <a:p>
          <a:r>
            <a:rPr lang="en-US" sz="1800" dirty="0">
              <a:solidFill>
                <a:srgbClr val="002060"/>
              </a:solidFill>
              <a:latin typeface="Arial" panose="020B0604020202020204" pitchFamily="34" charset="0"/>
              <a:cs typeface="Arial" panose="020B0604020202020204" pitchFamily="34" charset="0"/>
            </a:rPr>
            <a:t>877.781.9403 (TTY)</a:t>
          </a:r>
          <a:endParaRPr lang="en-US" sz="1400" dirty="0">
            <a:solidFill>
              <a:srgbClr val="002060"/>
            </a:solidFill>
            <a:latin typeface="Arial" panose="020B0604020202020204" pitchFamily="34" charset="0"/>
            <a:cs typeface="Arial" panose="020B0604020202020204" pitchFamily="34" charset="0"/>
          </a:endParaRPr>
        </a:p>
      </dgm:t>
    </dgm:pt>
    <dgm:pt modelId="{03008A00-33C0-4916-814F-FD64F953A01D}" type="parTrans" cxnId="{DA45BF01-B25C-4A18-B97A-9B7BC3DDA572}">
      <dgm:prSet/>
      <dgm:spPr/>
      <dgm:t>
        <a:bodyPr/>
        <a:lstStyle/>
        <a:p>
          <a:endParaRPr lang="en-US"/>
        </a:p>
      </dgm:t>
    </dgm:pt>
    <dgm:pt modelId="{86B736CD-B11A-4697-8BFC-141B63F56893}" type="sibTrans" cxnId="{DA45BF01-B25C-4A18-B97A-9B7BC3DDA572}">
      <dgm:prSet/>
      <dgm:spPr/>
      <dgm:t>
        <a:bodyPr/>
        <a:lstStyle/>
        <a:p>
          <a:endParaRPr lang="en-US"/>
        </a:p>
      </dgm:t>
    </dgm:pt>
    <dgm:pt modelId="{A0D3DD45-4F65-4CC2-8604-503A1159E383}">
      <dgm:prSet custT="1"/>
      <dgm:spPr/>
      <dgm:t>
        <a:bodyPr/>
        <a:lstStyle/>
        <a:p>
          <a:r>
            <a:rPr lang="en-US" sz="2800" dirty="0">
              <a:latin typeface="Arial" panose="020B0604020202020204" pitchFamily="34" charset="0"/>
              <a:cs typeface="Arial" panose="020B0604020202020204" pitchFamily="34" charset="0"/>
            </a:rPr>
            <a:t>Live Chat</a:t>
          </a:r>
        </a:p>
      </dgm:t>
    </dgm:pt>
    <dgm:pt modelId="{1603659A-A2AA-4D7E-90D8-8E386C5D0706}" type="parTrans" cxnId="{D65A4540-D2BB-4169-A103-79DA5BDED9BD}">
      <dgm:prSet/>
      <dgm:spPr/>
      <dgm:t>
        <a:bodyPr/>
        <a:lstStyle/>
        <a:p>
          <a:endParaRPr lang="en-US"/>
        </a:p>
      </dgm:t>
    </dgm:pt>
    <dgm:pt modelId="{3AB7D0E4-AB9E-4C03-8A4F-65B0D35EFBB4}" type="sibTrans" cxnId="{D65A4540-D2BB-4169-A103-79DA5BDED9BD}">
      <dgm:prSet/>
      <dgm:spPr/>
      <dgm:t>
        <a:bodyPr/>
        <a:lstStyle/>
        <a:p>
          <a:endParaRPr lang="en-US"/>
        </a:p>
      </dgm:t>
    </dgm:pt>
    <dgm:pt modelId="{18EA27CD-2033-4A4C-9F96-1EA0682C2302}">
      <dgm:prSet custT="1"/>
      <dgm:spPr/>
      <dgm:t>
        <a:bodyPr/>
        <a:lstStyle/>
        <a:p>
          <a:r>
            <a:rPr lang="en-US" sz="2200" dirty="0">
              <a:solidFill>
                <a:srgbClr val="002060"/>
              </a:solidFill>
              <a:latin typeface="Arial" panose="020B0604020202020204" pitchFamily="34" charset="0"/>
              <a:cs typeface="Arial" panose="020B0604020202020204" pitchFamily="34" charset="0"/>
            </a:rPr>
            <a:t>@ AskJAN.org</a:t>
          </a:r>
        </a:p>
      </dgm:t>
    </dgm:pt>
    <dgm:pt modelId="{1C7D68EC-DE3F-4318-9DE7-EF504F6A6057}" type="parTrans" cxnId="{EA6D3D3C-ABFE-4953-A8F6-AFFB102DE9A3}">
      <dgm:prSet/>
      <dgm:spPr/>
      <dgm:t>
        <a:bodyPr/>
        <a:lstStyle/>
        <a:p>
          <a:endParaRPr lang="en-US"/>
        </a:p>
      </dgm:t>
    </dgm:pt>
    <dgm:pt modelId="{052CBF26-C647-4632-8CB4-3896352AA1FA}" type="sibTrans" cxnId="{EA6D3D3C-ABFE-4953-A8F6-AFFB102DE9A3}">
      <dgm:prSet/>
      <dgm:spPr/>
      <dgm:t>
        <a:bodyPr/>
        <a:lstStyle/>
        <a:p>
          <a:endParaRPr lang="en-US"/>
        </a:p>
      </dgm:t>
    </dgm:pt>
    <dgm:pt modelId="{FC1FEFC9-2F04-4DD2-AD6D-E59FCD44276C}">
      <dgm:prSet custT="1"/>
      <dgm:spPr/>
      <dgm:t>
        <a:bodyPr/>
        <a:lstStyle/>
        <a:p>
          <a:r>
            <a:rPr lang="en-US" sz="2800" dirty="0">
              <a:latin typeface="Arial" panose="020B0604020202020204" pitchFamily="34" charset="0"/>
              <a:cs typeface="Arial" panose="020B0604020202020204" pitchFamily="34" charset="0"/>
            </a:rPr>
            <a:t>Email</a:t>
          </a:r>
          <a:endParaRPr lang="en-US" sz="2200" dirty="0">
            <a:solidFill>
              <a:srgbClr val="002060"/>
            </a:solidFill>
            <a:latin typeface="Arial" panose="020B0604020202020204" pitchFamily="34" charset="0"/>
            <a:cs typeface="Arial" panose="020B0604020202020204" pitchFamily="34" charset="0"/>
          </a:endParaRPr>
        </a:p>
      </dgm:t>
    </dgm:pt>
    <dgm:pt modelId="{E462AE89-421B-4469-9DD2-DFF1505AC0D7}" type="parTrans" cxnId="{FCF5E7F5-2715-4542-867D-09184DEA160F}">
      <dgm:prSet/>
      <dgm:spPr/>
      <dgm:t>
        <a:bodyPr/>
        <a:lstStyle/>
        <a:p>
          <a:endParaRPr lang="en-US"/>
        </a:p>
      </dgm:t>
    </dgm:pt>
    <dgm:pt modelId="{EC3F3601-983A-4014-B0ED-A482BB187717}" type="sibTrans" cxnId="{FCF5E7F5-2715-4542-867D-09184DEA160F}">
      <dgm:prSet/>
      <dgm:spPr/>
      <dgm:t>
        <a:bodyPr/>
        <a:lstStyle/>
        <a:p>
          <a:endParaRPr lang="en-US"/>
        </a:p>
      </dgm:t>
    </dgm:pt>
    <dgm:pt modelId="{2A7A1DD2-1722-4E18-869B-B01993198337}">
      <dgm:prSet custT="1"/>
      <dgm:spPr/>
      <dgm:t>
        <a:bodyPr/>
        <a:lstStyle/>
        <a:p>
          <a:r>
            <a:rPr lang="en-US" sz="2200" dirty="0">
              <a:solidFill>
                <a:srgbClr val="002060"/>
              </a:solidFill>
              <a:latin typeface="Arial" panose="020B0604020202020204" pitchFamily="34" charset="0"/>
              <a:cs typeface="Arial" panose="020B0604020202020204" pitchFamily="34" charset="0"/>
            </a:rPr>
            <a:t>JAN@AskJAN.org</a:t>
          </a:r>
        </a:p>
      </dgm:t>
    </dgm:pt>
    <dgm:pt modelId="{E4467723-727E-40C0-9C05-BD16F5975C67}" type="parTrans" cxnId="{51C96E27-BE03-4808-9A81-CAE8FFE5FBE0}">
      <dgm:prSet/>
      <dgm:spPr/>
      <dgm:t>
        <a:bodyPr/>
        <a:lstStyle/>
        <a:p>
          <a:endParaRPr lang="en-US"/>
        </a:p>
      </dgm:t>
    </dgm:pt>
    <dgm:pt modelId="{C3A54CE1-1038-42D5-9E47-68A356DBD999}" type="sibTrans" cxnId="{51C96E27-BE03-4808-9A81-CAE8FFE5FBE0}">
      <dgm:prSet/>
      <dgm:spPr/>
      <dgm:t>
        <a:bodyPr/>
        <a:lstStyle/>
        <a:p>
          <a:endParaRPr lang="en-US"/>
        </a:p>
      </dgm:t>
    </dgm:pt>
    <dgm:pt modelId="{A3006EF7-0D45-4DEE-873A-90334446B58B}">
      <dgm:prSet custT="1"/>
      <dgm:spPr/>
      <dgm:t>
        <a:bodyPr/>
        <a:lstStyle/>
        <a:p>
          <a:r>
            <a:rPr lang="en-US" sz="2700" dirty="0">
              <a:latin typeface="Arial" panose="020B0604020202020204" pitchFamily="34" charset="0"/>
              <a:cs typeface="Arial" panose="020B0604020202020204" pitchFamily="34" charset="0"/>
            </a:rPr>
            <a:t>Social Media</a:t>
          </a:r>
        </a:p>
      </dgm:t>
    </dgm:pt>
    <dgm:pt modelId="{C57C3AB1-86FA-4DBB-9137-8A6F7965C6F2}" type="parTrans" cxnId="{34945F37-47EE-4F7C-9232-2758C7690927}">
      <dgm:prSet/>
      <dgm:spPr/>
      <dgm:t>
        <a:bodyPr/>
        <a:lstStyle/>
        <a:p>
          <a:endParaRPr lang="en-US"/>
        </a:p>
      </dgm:t>
    </dgm:pt>
    <dgm:pt modelId="{BF37630E-EA3F-462E-86D5-951B26ABCABC}" type="sibTrans" cxnId="{34945F37-47EE-4F7C-9232-2758C7690927}">
      <dgm:prSet/>
      <dgm:spPr/>
      <dgm:t>
        <a:bodyPr/>
        <a:lstStyle/>
        <a:p>
          <a:endParaRPr lang="en-US"/>
        </a:p>
      </dgm:t>
    </dgm:pt>
    <dgm:pt modelId="{4F2DF93E-E6A9-4AB9-B514-15D47164A693}">
      <dgm:prSet custT="1"/>
      <dgm:spPr/>
      <dgm:t>
        <a:bodyPr/>
        <a:lstStyle/>
        <a:p>
          <a:r>
            <a:rPr lang="en-US" sz="2000" dirty="0">
              <a:solidFill>
                <a:srgbClr val="002060"/>
              </a:solidFill>
              <a:latin typeface="Arial" panose="020B0604020202020204" pitchFamily="34" charset="0"/>
              <a:cs typeface="Arial" panose="020B0604020202020204" pitchFamily="34" charset="0"/>
            </a:rPr>
            <a:t>Facebook – Job Accommodation Network</a:t>
          </a:r>
          <a:br>
            <a:rPr lang="en-US" sz="2000" dirty="0">
              <a:solidFill>
                <a:srgbClr val="002060"/>
              </a:solidFill>
              <a:latin typeface="Arial" panose="020B0604020202020204" pitchFamily="34" charset="0"/>
              <a:cs typeface="Arial" panose="020B0604020202020204" pitchFamily="34" charset="0"/>
            </a:rPr>
          </a:br>
          <a:r>
            <a:rPr lang="en-US" sz="2000" dirty="0">
              <a:solidFill>
                <a:srgbClr val="002060"/>
              </a:solidFill>
              <a:latin typeface="Arial" panose="020B0604020202020204" pitchFamily="34" charset="0"/>
              <a:cs typeface="Arial" panose="020B0604020202020204" pitchFamily="34" charset="0"/>
            </a:rPr>
            <a:t>Twitter – @JANatJAN</a:t>
          </a:r>
        </a:p>
      </dgm:t>
    </dgm:pt>
    <dgm:pt modelId="{C8C62D38-2403-433E-BF37-055DDC2DD405}" type="parTrans" cxnId="{B83C7158-96A1-4A66-9233-CBC715892A6B}">
      <dgm:prSet/>
      <dgm:spPr/>
      <dgm:t>
        <a:bodyPr/>
        <a:lstStyle/>
        <a:p>
          <a:endParaRPr lang="en-US"/>
        </a:p>
      </dgm:t>
    </dgm:pt>
    <dgm:pt modelId="{09B8353E-59CD-4465-A0B7-78D75F847EB0}" type="sibTrans" cxnId="{B83C7158-96A1-4A66-9233-CBC715892A6B}">
      <dgm:prSet/>
      <dgm:spPr/>
      <dgm:t>
        <a:bodyPr/>
        <a:lstStyle/>
        <a:p>
          <a:endParaRPr lang="en-US"/>
        </a:p>
      </dgm:t>
    </dgm:pt>
    <dgm:pt modelId="{07FFBE56-8E5C-47B4-826F-78B60D33A189}" type="pres">
      <dgm:prSet presAssocID="{E1B7B5C9-E85B-4562-B0C3-16DA6BBF8EE6}" presName="Name0" presStyleCnt="0">
        <dgm:presLayoutVars>
          <dgm:dir/>
          <dgm:animLvl val="lvl"/>
          <dgm:resizeHandles val="exact"/>
        </dgm:presLayoutVars>
      </dgm:prSet>
      <dgm:spPr/>
    </dgm:pt>
    <dgm:pt modelId="{40A25EE5-414F-4CDC-9E2C-E081EC179671}" type="pres">
      <dgm:prSet presAssocID="{8ACAB785-AC2A-4D2E-B9DF-3407BCD9C035}" presName="linNode" presStyleCnt="0"/>
      <dgm:spPr/>
    </dgm:pt>
    <dgm:pt modelId="{358F9B01-4B8A-49E6-8182-92064EE7D17C}" type="pres">
      <dgm:prSet presAssocID="{8ACAB785-AC2A-4D2E-B9DF-3407BCD9C035}" presName="parentText" presStyleLbl="alignNode1" presStyleIdx="0" presStyleCnt="5">
        <dgm:presLayoutVars>
          <dgm:chMax val="1"/>
          <dgm:bulletEnabled/>
        </dgm:presLayoutVars>
      </dgm:prSet>
      <dgm:spPr/>
    </dgm:pt>
    <dgm:pt modelId="{C10D720D-524B-40A2-9A01-9A5E8D4E41AE}" type="pres">
      <dgm:prSet presAssocID="{8ACAB785-AC2A-4D2E-B9DF-3407BCD9C035}" presName="descendantText" presStyleLbl="alignAccFollowNode1" presStyleIdx="0" presStyleCnt="5">
        <dgm:presLayoutVars>
          <dgm:bulletEnabled/>
        </dgm:presLayoutVars>
      </dgm:prSet>
      <dgm:spPr/>
    </dgm:pt>
    <dgm:pt modelId="{7D49CA3D-23B6-48DE-9AD8-E36620B30B23}" type="pres">
      <dgm:prSet presAssocID="{69E6F4DC-D787-4931-B7E9-6F56D48E4F03}" presName="sp" presStyleCnt="0"/>
      <dgm:spPr/>
    </dgm:pt>
    <dgm:pt modelId="{5B4F5400-2CA5-4E04-9778-5EB04855F054}" type="pres">
      <dgm:prSet presAssocID="{49BE56A4-9965-437C-8434-2A62BF01B3DC}" presName="linNode" presStyleCnt="0"/>
      <dgm:spPr/>
    </dgm:pt>
    <dgm:pt modelId="{F603894A-3084-49F9-A36C-5951C1EE89B2}" type="pres">
      <dgm:prSet presAssocID="{49BE56A4-9965-437C-8434-2A62BF01B3DC}" presName="parentText" presStyleLbl="alignNode1" presStyleIdx="1" presStyleCnt="5">
        <dgm:presLayoutVars>
          <dgm:chMax val="1"/>
          <dgm:bulletEnabled/>
        </dgm:presLayoutVars>
      </dgm:prSet>
      <dgm:spPr/>
    </dgm:pt>
    <dgm:pt modelId="{1DC4E024-7BBB-4D38-86F8-4194D5DE58DA}" type="pres">
      <dgm:prSet presAssocID="{49BE56A4-9965-437C-8434-2A62BF01B3DC}" presName="descendantText" presStyleLbl="alignAccFollowNode1" presStyleIdx="1" presStyleCnt="5">
        <dgm:presLayoutVars>
          <dgm:bulletEnabled/>
        </dgm:presLayoutVars>
      </dgm:prSet>
      <dgm:spPr/>
    </dgm:pt>
    <dgm:pt modelId="{E0FFD8AD-8CF5-4E45-9D51-35685BCBCEBD}" type="pres">
      <dgm:prSet presAssocID="{F0DBC532-2ADA-4402-A4D7-2464EDC35BCC}" presName="sp" presStyleCnt="0"/>
      <dgm:spPr/>
    </dgm:pt>
    <dgm:pt modelId="{9B02DB0F-A71B-49D6-BE66-3D888A65B851}" type="pres">
      <dgm:prSet presAssocID="{A0D3DD45-4F65-4CC2-8604-503A1159E383}" presName="linNode" presStyleCnt="0"/>
      <dgm:spPr/>
    </dgm:pt>
    <dgm:pt modelId="{D6616D64-945C-4031-9A6D-F593D1F33F19}" type="pres">
      <dgm:prSet presAssocID="{A0D3DD45-4F65-4CC2-8604-503A1159E383}" presName="parentText" presStyleLbl="alignNode1" presStyleIdx="2" presStyleCnt="5">
        <dgm:presLayoutVars>
          <dgm:chMax val="1"/>
          <dgm:bulletEnabled/>
        </dgm:presLayoutVars>
      </dgm:prSet>
      <dgm:spPr/>
    </dgm:pt>
    <dgm:pt modelId="{616151C3-E234-47B5-9F99-ABAAD403D986}" type="pres">
      <dgm:prSet presAssocID="{A0D3DD45-4F65-4CC2-8604-503A1159E383}" presName="descendantText" presStyleLbl="alignAccFollowNode1" presStyleIdx="2" presStyleCnt="5" custLinFactNeighborX="-8" custLinFactNeighborY="-471">
        <dgm:presLayoutVars>
          <dgm:bulletEnabled/>
        </dgm:presLayoutVars>
      </dgm:prSet>
      <dgm:spPr/>
    </dgm:pt>
    <dgm:pt modelId="{D2B87F09-8361-4C2F-AD4C-8FBE177A8870}" type="pres">
      <dgm:prSet presAssocID="{3AB7D0E4-AB9E-4C03-8A4F-65B0D35EFBB4}" presName="sp" presStyleCnt="0"/>
      <dgm:spPr/>
    </dgm:pt>
    <dgm:pt modelId="{DE0B3176-54B0-4E96-912D-788BA68238C6}" type="pres">
      <dgm:prSet presAssocID="{FC1FEFC9-2F04-4DD2-AD6D-E59FCD44276C}" presName="linNode" presStyleCnt="0"/>
      <dgm:spPr/>
    </dgm:pt>
    <dgm:pt modelId="{9E7119BA-6D7B-4AF7-862A-6C863DC37D5B}" type="pres">
      <dgm:prSet presAssocID="{FC1FEFC9-2F04-4DD2-AD6D-E59FCD44276C}" presName="parentText" presStyleLbl="alignNode1" presStyleIdx="3" presStyleCnt="5" custLinFactNeighborY="26">
        <dgm:presLayoutVars>
          <dgm:chMax val="1"/>
          <dgm:bulletEnabled/>
        </dgm:presLayoutVars>
      </dgm:prSet>
      <dgm:spPr/>
    </dgm:pt>
    <dgm:pt modelId="{BDFC0553-FF3D-4E22-B819-89FBB206C6D3}" type="pres">
      <dgm:prSet presAssocID="{FC1FEFC9-2F04-4DD2-AD6D-E59FCD44276C}" presName="descendantText" presStyleLbl="alignAccFollowNode1" presStyleIdx="3" presStyleCnt="5" custLinFactNeighborX="-8" custLinFactNeighborY="27">
        <dgm:presLayoutVars>
          <dgm:bulletEnabled/>
        </dgm:presLayoutVars>
      </dgm:prSet>
      <dgm:spPr/>
    </dgm:pt>
    <dgm:pt modelId="{6491ABF5-336F-443E-94A5-EB321C19FB9B}" type="pres">
      <dgm:prSet presAssocID="{EC3F3601-983A-4014-B0ED-A482BB187717}" presName="sp" presStyleCnt="0"/>
      <dgm:spPr/>
    </dgm:pt>
    <dgm:pt modelId="{017F28BA-9260-49B2-84FB-A1981724ACE6}" type="pres">
      <dgm:prSet presAssocID="{A3006EF7-0D45-4DEE-873A-90334446B58B}" presName="linNode" presStyleCnt="0"/>
      <dgm:spPr/>
    </dgm:pt>
    <dgm:pt modelId="{74143DC2-0AFE-4F3A-AA20-35BD260D12F0}" type="pres">
      <dgm:prSet presAssocID="{A3006EF7-0D45-4DEE-873A-90334446B58B}" presName="parentText" presStyleLbl="alignNode1" presStyleIdx="4" presStyleCnt="5" custLinFactNeighborX="2" custLinFactNeighborY="1754">
        <dgm:presLayoutVars>
          <dgm:chMax val="1"/>
          <dgm:bulletEnabled/>
        </dgm:presLayoutVars>
      </dgm:prSet>
      <dgm:spPr/>
    </dgm:pt>
    <dgm:pt modelId="{CBFB381D-2314-4C74-93DF-1C615E841C82}" type="pres">
      <dgm:prSet presAssocID="{A3006EF7-0D45-4DEE-873A-90334446B58B}" presName="descendantText" presStyleLbl="alignAccFollowNode1" presStyleIdx="4" presStyleCnt="5">
        <dgm:presLayoutVars>
          <dgm:bulletEnabled/>
        </dgm:presLayoutVars>
      </dgm:prSet>
      <dgm:spPr/>
    </dgm:pt>
  </dgm:ptLst>
  <dgm:cxnLst>
    <dgm:cxn modelId="{DA45BF01-B25C-4A18-B97A-9B7BC3DDA572}" srcId="{49BE56A4-9965-437C-8434-2A62BF01B3DC}" destId="{97B88BEA-1C83-4896-986E-529E660E6FF2}" srcOrd="1" destOrd="0" parTransId="{03008A00-33C0-4916-814F-FD64F953A01D}" sibTransId="{86B736CD-B11A-4697-8BFC-141B63F56893}"/>
    <dgm:cxn modelId="{B5612209-10EC-42D6-92E5-506F311E9510}" type="presOf" srcId="{9D91E057-164E-4B0A-A113-56ABD94EDA0C}" destId="{1DC4E024-7BBB-4D38-86F8-4194D5DE58DA}" srcOrd="0" destOrd="0" presId="urn:microsoft.com/office/officeart/2016/7/layout/VerticalSolidActionList"/>
    <dgm:cxn modelId="{6043C80C-5C2B-4A19-BA12-A28A07AC5CA0}" type="presOf" srcId="{37A3B53A-8575-48B8-B44D-8B948D4D4233}" destId="{C10D720D-524B-40A2-9A01-9A5E8D4E41AE}" srcOrd="0" destOrd="0" presId="urn:microsoft.com/office/officeart/2016/7/layout/VerticalSolidActionList"/>
    <dgm:cxn modelId="{51C96E27-BE03-4808-9A81-CAE8FFE5FBE0}" srcId="{FC1FEFC9-2F04-4DD2-AD6D-E59FCD44276C}" destId="{2A7A1DD2-1722-4E18-869B-B01993198337}" srcOrd="0" destOrd="0" parTransId="{E4467723-727E-40C0-9C05-BD16F5975C67}" sibTransId="{C3A54CE1-1038-42D5-9E47-68A356DBD999}"/>
    <dgm:cxn modelId="{0FEB2931-A2C3-4ED4-ADCF-595CF821C213}" type="presOf" srcId="{A3006EF7-0D45-4DEE-873A-90334446B58B}" destId="{74143DC2-0AFE-4F3A-AA20-35BD260D12F0}" srcOrd="0" destOrd="0" presId="urn:microsoft.com/office/officeart/2016/7/layout/VerticalSolidActionList"/>
    <dgm:cxn modelId="{34945F37-47EE-4F7C-9232-2758C7690927}" srcId="{E1B7B5C9-E85B-4562-B0C3-16DA6BBF8EE6}" destId="{A3006EF7-0D45-4DEE-873A-90334446B58B}" srcOrd="4" destOrd="0" parTransId="{C57C3AB1-86FA-4DBB-9137-8A6F7965C6F2}" sibTransId="{BF37630E-EA3F-462E-86D5-951B26ABCABC}"/>
    <dgm:cxn modelId="{B13A953B-B7BC-493D-A250-B9DFA9838655}" type="presOf" srcId="{A0D3DD45-4F65-4CC2-8604-503A1159E383}" destId="{D6616D64-945C-4031-9A6D-F593D1F33F19}" srcOrd="0" destOrd="0" presId="urn:microsoft.com/office/officeart/2016/7/layout/VerticalSolidActionList"/>
    <dgm:cxn modelId="{EA6D3D3C-ABFE-4953-A8F6-AFFB102DE9A3}" srcId="{A0D3DD45-4F65-4CC2-8604-503A1159E383}" destId="{18EA27CD-2033-4A4C-9F96-1EA0682C2302}" srcOrd="0" destOrd="0" parTransId="{1C7D68EC-DE3F-4318-9DE7-EF504F6A6057}" sibTransId="{052CBF26-C647-4632-8CB4-3896352AA1FA}"/>
    <dgm:cxn modelId="{A156593E-2100-4412-9710-E71904B7EA0C}" type="presOf" srcId="{49BE56A4-9965-437C-8434-2A62BF01B3DC}" destId="{F603894A-3084-49F9-A36C-5951C1EE89B2}" srcOrd="0" destOrd="0" presId="urn:microsoft.com/office/officeart/2016/7/layout/VerticalSolidActionList"/>
    <dgm:cxn modelId="{D65A4540-D2BB-4169-A103-79DA5BDED9BD}" srcId="{E1B7B5C9-E85B-4562-B0C3-16DA6BBF8EE6}" destId="{A0D3DD45-4F65-4CC2-8604-503A1159E383}" srcOrd="2" destOrd="0" parTransId="{1603659A-A2AA-4D7E-90D8-8E386C5D0706}" sibTransId="{3AB7D0E4-AB9E-4C03-8A4F-65B0D35EFBB4}"/>
    <dgm:cxn modelId="{5944F666-D188-4E7B-982E-EE260D511FB7}" type="presOf" srcId="{4F2DF93E-E6A9-4AB9-B514-15D47164A693}" destId="{CBFB381D-2314-4C74-93DF-1C615E841C82}" srcOrd="0" destOrd="0" presId="urn:microsoft.com/office/officeart/2016/7/layout/VerticalSolidActionList"/>
    <dgm:cxn modelId="{2641834B-5CD4-479F-ADF2-CA4190EBCFD8}" type="presOf" srcId="{FC1FEFC9-2F04-4DD2-AD6D-E59FCD44276C}" destId="{9E7119BA-6D7B-4AF7-862A-6C863DC37D5B}" srcOrd="0" destOrd="0" presId="urn:microsoft.com/office/officeart/2016/7/layout/VerticalSolidActionList"/>
    <dgm:cxn modelId="{9179B36E-4507-4BCC-BAC6-371F66169461}" type="presOf" srcId="{97B88BEA-1C83-4896-986E-529E660E6FF2}" destId="{1DC4E024-7BBB-4D38-86F8-4194D5DE58DA}" srcOrd="0" destOrd="1" presId="urn:microsoft.com/office/officeart/2016/7/layout/VerticalSolidActionList"/>
    <dgm:cxn modelId="{20A6FE57-D66D-4A40-8EC9-EA6E300973D4}" srcId="{E1B7B5C9-E85B-4562-B0C3-16DA6BBF8EE6}" destId="{49BE56A4-9965-437C-8434-2A62BF01B3DC}" srcOrd="1" destOrd="0" parTransId="{9A6B54CE-0864-4619-852F-CC1050D929CA}" sibTransId="{F0DBC532-2ADA-4402-A4D7-2464EDC35BCC}"/>
    <dgm:cxn modelId="{B83C7158-96A1-4A66-9233-CBC715892A6B}" srcId="{A3006EF7-0D45-4DEE-873A-90334446B58B}" destId="{4F2DF93E-E6A9-4AB9-B514-15D47164A693}" srcOrd="0" destOrd="0" parTransId="{C8C62D38-2403-433E-BF37-055DDC2DD405}" sibTransId="{09B8353E-59CD-4465-A0B7-78D75F847EB0}"/>
    <dgm:cxn modelId="{4EBD27A0-B7A2-4737-91DE-52E36C39BFAC}" type="presOf" srcId="{E1B7B5C9-E85B-4562-B0C3-16DA6BBF8EE6}" destId="{07FFBE56-8E5C-47B4-826F-78B60D33A189}" srcOrd="0" destOrd="0" presId="urn:microsoft.com/office/officeart/2016/7/layout/VerticalSolidActionList"/>
    <dgm:cxn modelId="{1EF9DDB5-0F02-487C-9142-174A6229BE3E}" type="presOf" srcId="{2A7A1DD2-1722-4E18-869B-B01993198337}" destId="{BDFC0553-FF3D-4E22-B819-89FBB206C6D3}" srcOrd="0" destOrd="0" presId="urn:microsoft.com/office/officeart/2016/7/layout/VerticalSolidActionList"/>
    <dgm:cxn modelId="{E53CCCBA-9B32-4F55-A0D6-9E9A79260ACF}" type="presOf" srcId="{18EA27CD-2033-4A4C-9F96-1EA0682C2302}" destId="{616151C3-E234-47B5-9F99-ABAAD403D986}" srcOrd="0" destOrd="0" presId="urn:microsoft.com/office/officeart/2016/7/layout/VerticalSolidActionList"/>
    <dgm:cxn modelId="{63D6D5BB-7F8B-4EE4-8738-4E34EB26870D}" srcId="{8ACAB785-AC2A-4D2E-B9DF-3407BCD9C035}" destId="{37A3B53A-8575-48B8-B44D-8B948D4D4233}" srcOrd="0" destOrd="0" parTransId="{E473B189-50AD-4439-82CD-577386CA202C}" sibTransId="{71748C51-AB7B-4BB9-9574-82A8430EC315}"/>
    <dgm:cxn modelId="{76D0BBE6-E9BD-46BB-9614-10519203672C}" srcId="{49BE56A4-9965-437C-8434-2A62BF01B3DC}" destId="{9D91E057-164E-4B0A-A113-56ABD94EDA0C}" srcOrd="0" destOrd="0" parTransId="{5A81F364-86FA-4E3E-B352-DFE5B002AE4C}" sibTransId="{F53DA0D4-1609-4C08-BAD7-2F70B6F97CFB}"/>
    <dgm:cxn modelId="{09371DE9-6201-48DC-9F6B-1FA191C35CF2}" srcId="{E1B7B5C9-E85B-4562-B0C3-16DA6BBF8EE6}" destId="{8ACAB785-AC2A-4D2E-B9DF-3407BCD9C035}" srcOrd="0" destOrd="0" parTransId="{F07C9693-6151-412C-910C-635EDE941326}" sibTransId="{69E6F4DC-D787-4931-B7E9-6F56D48E4F03}"/>
    <dgm:cxn modelId="{3A0328EB-2ABA-498C-B254-C9FA6FEF2943}" type="presOf" srcId="{8ACAB785-AC2A-4D2E-B9DF-3407BCD9C035}" destId="{358F9B01-4B8A-49E6-8182-92064EE7D17C}" srcOrd="0" destOrd="0" presId="urn:microsoft.com/office/officeart/2016/7/layout/VerticalSolidActionList"/>
    <dgm:cxn modelId="{FCF5E7F5-2715-4542-867D-09184DEA160F}" srcId="{E1B7B5C9-E85B-4562-B0C3-16DA6BBF8EE6}" destId="{FC1FEFC9-2F04-4DD2-AD6D-E59FCD44276C}" srcOrd="3" destOrd="0" parTransId="{E462AE89-421B-4469-9DD2-DFF1505AC0D7}" sibTransId="{EC3F3601-983A-4014-B0ED-A482BB187717}"/>
    <dgm:cxn modelId="{0734BF0A-626C-41B8-BFCA-90494E6F12E7}" type="presParOf" srcId="{07FFBE56-8E5C-47B4-826F-78B60D33A189}" destId="{40A25EE5-414F-4CDC-9E2C-E081EC179671}" srcOrd="0" destOrd="0" presId="urn:microsoft.com/office/officeart/2016/7/layout/VerticalSolidActionList"/>
    <dgm:cxn modelId="{E7D70241-7432-4EA1-B7AC-56AE4B2316E8}" type="presParOf" srcId="{40A25EE5-414F-4CDC-9E2C-E081EC179671}" destId="{358F9B01-4B8A-49E6-8182-92064EE7D17C}" srcOrd="0" destOrd="0" presId="urn:microsoft.com/office/officeart/2016/7/layout/VerticalSolidActionList"/>
    <dgm:cxn modelId="{9BA6F410-7C02-4BE6-8901-192457BF38F6}" type="presParOf" srcId="{40A25EE5-414F-4CDC-9E2C-E081EC179671}" destId="{C10D720D-524B-40A2-9A01-9A5E8D4E41AE}" srcOrd="1" destOrd="0" presId="urn:microsoft.com/office/officeart/2016/7/layout/VerticalSolidActionList"/>
    <dgm:cxn modelId="{09DADCAC-A46F-4531-8275-61C8A3860689}" type="presParOf" srcId="{07FFBE56-8E5C-47B4-826F-78B60D33A189}" destId="{7D49CA3D-23B6-48DE-9AD8-E36620B30B23}" srcOrd="1" destOrd="0" presId="urn:microsoft.com/office/officeart/2016/7/layout/VerticalSolidActionList"/>
    <dgm:cxn modelId="{5C8A7E98-B760-44B2-8DDF-C7CA0B2B4369}" type="presParOf" srcId="{07FFBE56-8E5C-47B4-826F-78B60D33A189}" destId="{5B4F5400-2CA5-4E04-9778-5EB04855F054}" srcOrd="2" destOrd="0" presId="urn:microsoft.com/office/officeart/2016/7/layout/VerticalSolidActionList"/>
    <dgm:cxn modelId="{30B07061-56A4-4175-99EE-F721A4832B7E}" type="presParOf" srcId="{5B4F5400-2CA5-4E04-9778-5EB04855F054}" destId="{F603894A-3084-49F9-A36C-5951C1EE89B2}" srcOrd="0" destOrd="0" presId="urn:microsoft.com/office/officeart/2016/7/layout/VerticalSolidActionList"/>
    <dgm:cxn modelId="{85DA5D41-DF27-47A9-8D92-AF5C4D9D372F}" type="presParOf" srcId="{5B4F5400-2CA5-4E04-9778-5EB04855F054}" destId="{1DC4E024-7BBB-4D38-86F8-4194D5DE58DA}" srcOrd="1" destOrd="0" presId="urn:microsoft.com/office/officeart/2016/7/layout/VerticalSolidActionList"/>
    <dgm:cxn modelId="{D90B7599-CCCB-482B-A84C-D04723B3A945}" type="presParOf" srcId="{07FFBE56-8E5C-47B4-826F-78B60D33A189}" destId="{E0FFD8AD-8CF5-4E45-9D51-35685BCBCEBD}" srcOrd="3" destOrd="0" presId="urn:microsoft.com/office/officeart/2016/7/layout/VerticalSolidActionList"/>
    <dgm:cxn modelId="{3507611B-4B03-4267-9E3D-32D7E7A5BC4A}" type="presParOf" srcId="{07FFBE56-8E5C-47B4-826F-78B60D33A189}" destId="{9B02DB0F-A71B-49D6-BE66-3D888A65B851}" srcOrd="4" destOrd="0" presId="urn:microsoft.com/office/officeart/2016/7/layout/VerticalSolidActionList"/>
    <dgm:cxn modelId="{44C792F7-F662-4F49-AB8A-88D611463F4A}" type="presParOf" srcId="{9B02DB0F-A71B-49D6-BE66-3D888A65B851}" destId="{D6616D64-945C-4031-9A6D-F593D1F33F19}" srcOrd="0" destOrd="0" presId="urn:microsoft.com/office/officeart/2016/7/layout/VerticalSolidActionList"/>
    <dgm:cxn modelId="{09E87C70-F8AC-4CD3-8624-1BBA850E00EF}" type="presParOf" srcId="{9B02DB0F-A71B-49D6-BE66-3D888A65B851}" destId="{616151C3-E234-47B5-9F99-ABAAD403D986}" srcOrd="1" destOrd="0" presId="urn:microsoft.com/office/officeart/2016/7/layout/VerticalSolidActionList"/>
    <dgm:cxn modelId="{0C467449-744C-476A-8E1E-19F594A2E6A6}" type="presParOf" srcId="{07FFBE56-8E5C-47B4-826F-78B60D33A189}" destId="{D2B87F09-8361-4C2F-AD4C-8FBE177A8870}" srcOrd="5" destOrd="0" presId="urn:microsoft.com/office/officeart/2016/7/layout/VerticalSolidActionList"/>
    <dgm:cxn modelId="{F1E752F7-0C6C-4102-852C-AE58EAAAAE17}" type="presParOf" srcId="{07FFBE56-8E5C-47B4-826F-78B60D33A189}" destId="{DE0B3176-54B0-4E96-912D-788BA68238C6}" srcOrd="6" destOrd="0" presId="urn:microsoft.com/office/officeart/2016/7/layout/VerticalSolidActionList"/>
    <dgm:cxn modelId="{5B165FA2-7360-4C4D-8AB6-0B09CB308C60}" type="presParOf" srcId="{DE0B3176-54B0-4E96-912D-788BA68238C6}" destId="{9E7119BA-6D7B-4AF7-862A-6C863DC37D5B}" srcOrd="0" destOrd="0" presId="urn:microsoft.com/office/officeart/2016/7/layout/VerticalSolidActionList"/>
    <dgm:cxn modelId="{52111B20-3911-4C1B-8195-551462AF7215}" type="presParOf" srcId="{DE0B3176-54B0-4E96-912D-788BA68238C6}" destId="{BDFC0553-FF3D-4E22-B819-89FBB206C6D3}" srcOrd="1" destOrd="0" presId="urn:microsoft.com/office/officeart/2016/7/layout/VerticalSolidActionList"/>
    <dgm:cxn modelId="{2317705B-5CE9-479F-B214-56F8EC319EE7}" type="presParOf" srcId="{07FFBE56-8E5C-47B4-826F-78B60D33A189}" destId="{6491ABF5-336F-443E-94A5-EB321C19FB9B}" srcOrd="7" destOrd="0" presId="urn:microsoft.com/office/officeart/2016/7/layout/VerticalSolidActionList"/>
    <dgm:cxn modelId="{4DC21BDA-2C2A-4003-8742-0A93CC841699}" type="presParOf" srcId="{07FFBE56-8E5C-47B4-826F-78B60D33A189}" destId="{017F28BA-9260-49B2-84FB-A1981724ACE6}" srcOrd="8" destOrd="0" presId="urn:microsoft.com/office/officeart/2016/7/layout/VerticalSolidActionList"/>
    <dgm:cxn modelId="{F7761E00-CB0A-4698-9C43-166FD51262AD}" type="presParOf" srcId="{017F28BA-9260-49B2-84FB-A1981724ACE6}" destId="{74143DC2-0AFE-4F3A-AA20-35BD260D12F0}" srcOrd="0" destOrd="0" presId="urn:microsoft.com/office/officeart/2016/7/layout/VerticalSolidActionList"/>
    <dgm:cxn modelId="{C4DC7631-1B43-4658-AF43-F124DF24C2CC}" type="presParOf" srcId="{017F28BA-9260-49B2-84FB-A1981724ACE6}" destId="{CBFB381D-2314-4C74-93DF-1C615E841C82}"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6939AD-943B-41EC-AB1A-4DF5ED39792E}">
      <dsp:nvSpPr>
        <dsp:cNvPr id="0" name=""/>
        <dsp:cNvSpPr/>
      </dsp:nvSpPr>
      <dsp:spPr>
        <a:xfrm>
          <a:off x="0" y="382881"/>
          <a:ext cx="11029950" cy="2086875"/>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047" tIns="520700" rIns="856047" bIns="170688" numCol="1" spcCol="1270" anchor="t" anchorCtr="0">
          <a:noAutofit/>
        </a:bodyPr>
        <a:lstStyle/>
        <a:p>
          <a:pPr marL="228600" lvl="1" indent="-228600" algn="l" defTabSz="1066800">
            <a:lnSpc>
              <a:spcPct val="90000"/>
            </a:lnSpc>
            <a:spcBef>
              <a:spcPct val="0"/>
            </a:spcBef>
            <a:spcAft>
              <a:spcPts val="600"/>
            </a:spcAft>
            <a:buFont typeface="Wingdings" panose="05000000000000000000" pitchFamily="2" charset="2"/>
            <a:buChar char="§"/>
          </a:pPr>
          <a:r>
            <a:rPr lang="en-US" sz="2400" b="0" kern="1200" dirty="0">
              <a:solidFill>
                <a:schemeClr val="accent1"/>
              </a:solidFill>
              <a:latin typeface="Arial" panose="020B0604020202020204" pitchFamily="34" charset="0"/>
              <a:cs typeface="Arial" panose="020B0604020202020204" pitchFamily="34" charset="0"/>
            </a:rPr>
            <a:t>Q&amp;A option at the bottom of the screen</a:t>
          </a:r>
          <a:endParaRPr lang="en-US" sz="2400" kern="1200" dirty="0">
            <a:solidFill>
              <a:schemeClr val="accent1"/>
            </a:solidFill>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ts val="600"/>
            </a:spcAft>
            <a:buFont typeface="Wingdings" panose="05000000000000000000" pitchFamily="2" charset="2"/>
            <a:buChar char="§"/>
          </a:pPr>
          <a:r>
            <a:rPr lang="en-US" sz="2400" kern="1200" dirty="0">
              <a:solidFill>
                <a:schemeClr val="accent1"/>
              </a:solidFill>
              <a:latin typeface="Arial" panose="020B0604020202020204" pitchFamily="34" charset="0"/>
              <a:cs typeface="Arial" panose="020B0604020202020204" pitchFamily="34" charset="0"/>
            </a:rPr>
            <a:t>800-526-7234 or 877-781-9403 (TTY) or </a:t>
          </a:r>
          <a:r>
            <a:rPr lang="en-US" sz="2400" b="0" kern="1200" dirty="0">
              <a:solidFill>
                <a:schemeClr val="accent1"/>
              </a:solidFill>
              <a:latin typeface="Arial" panose="020B0604020202020204" pitchFamily="34" charset="0"/>
              <a:cs typeface="Arial" panose="020B0604020202020204" pitchFamily="34" charset="0"/>
            </a:rPr>
            <a:t>Live Chat at AskJAN.org</a:t>
          </a:r>
          <a:endParaRPr lang="en-US" sz="2400" kern="1200" dirty="0">
            <a:solidFill>
              <a:schemeClr val="accent1"/>
            </a:solidFill>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ts val="600"/>
            </a:spcAft>
            <a:buFont typeface="Wingdings" panose="05000000000000000000" pitchFamily="2" charset="2"/>
            <a:buChar char="§"/>
          </a:pPr>
          <a:r>
            <a:rPr lang="en-US" sz="2400" kern="1200" dirty="0">
              <a:solidFill>
                <a:schemeClr val="accent1"/>
              </a:solidFill>
              <a:latin typeface="Arial" panose="020B0604020202020204" pitchFamily="34" charset="0"/>
              <a:cs typeface="Arial" panose="020B0604020202020204" pitchFamily="34" charset="0"/>
            </a:rPr>
            <a:t>Frequently Asked Questions (FAQ)</a:t>
          </a:r>
          <a:br>
            <a:rPr lang="en-US" sz="2400" kern="1200" dirty="0">
              <a:solidFill>
                <a:schemeClr val="accent1"/>
              </a:solidFill>
              <a:latin typeface="Arial" panose="020B0604020202020204" pitchFamily="34" charset="0"/>
              <a:cs typeface="Arial" panose="020B0604020202020204" pitchFamily="34" charset="0"/>
            </a:rPr>
          </a:br>
          <a:r>
            <a:rPr lang="en-US" sz="2200" u="none" kern="1200" dirty="0">
              <a:solidFill>
                <a:srgbClr val="0070C0"/>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AskJAN.org/Training/JAN-Webcast-Frequently-Asked-</a:t>
          </a:r>
          <a:r>
            <a:rPr lang="en-US" sz="2200" u="none" kern="1200" dirty="0" err="1">
              <a:solidFill>
                <a:srgbClr val="0070C0"/>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Questions.cfm</a:t>
          </a:r>
          <a:endParaRPr lang="en-US" sz="2200" u="none" kern="1200" dirty="0">
            <a:solidFill>
              <a:srgbClr val="0070C0"/>
            </a:solidFill>
            <a:latin typeface="Arial" panose="020B0604020202020204" pitchFamily="34" charset="0"/>
            <a:cs typeface="Arial" panose="020B0604020202020204" pitchFamily="34" charset="0"/>
          </a:endParaRPr>
        </a:p>
      </dsp:txBody>
      <dsp:txXfrm>
        <a:off x="0" y="382881"/>
        <a:ext cx="11029950" cy="2086875"/>
      </dsp:txXfrm>
    </dsp:sp>
    <dsp:sp modelId="{C33B9B2B-6CAA-4302-BE0D-981D8F0C9B10}">
      <dsp:nvSpPr>
        <dsp:cNvPr id="0" name=""/>
        <dsp:cNvSpPr/>
      </dsp:nvSpPr>
      <dsp:spPr>
        <a:xfrm>
          <a:off x="551497" y="19566"/>
          <a:ext cx="7720965" cy="73800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Technical Difficulties</a:t>
          </a:r>
        </a:p>
      </dsp:txBody>
      <dsp:txXfrm>
        <a:off x="587523" y="55592"/>
        <a:ext cx="7648913" cy="665948"/>
      </dsp:txXfrm>
    </dsp:sp>
    <dsp:sp modelId="{D395A932-415F-4401-9F15-706E3511CF60}">
      <dsp:nvSpPr>
        <dsp:cNvPr id="0" name=""/>
        <dsp:cNvSpPr/>
      </dsp:nvSpPr>
      <dsp:spPr>
        <a:xfrm>
          <a:off x="0" y="2979441"/>
          <a:ext cx="11029950" cy="1023750"/>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047" tIns="520700" rIns="856047" bIns="170688" numCol="1" spcCol="1270" anchor="t" anchorCtr="0">
          <a:noAutofit/>
        </a:bodyPr>
        <a:lstStyle/>
        <a:p>
          <a:pPr marL="228600" lvl="1" indent="-228600" algn="l" defTabSz="1066800">
            <a:lnSpc>
              <a:spcPct val="90000"/>
            </a:lnSpc>
            <a:spcBef>
              <a:spcPct val="0"/>
            </a:spcBef>
            <a:spcAft>
              <a:spcPts val="600"/>
            </a:spcAft>
            <a:buFont typeface="Wingdings" panose="05000000000000000000" pitchFamily="2" charset="2"/>
            <a:buChar char="§"/>
          </a:pPr>
          <a:r>
            <a:rPr lang="en-US" sz="2400" b="0" kern="1200" dirty="0">
              <a:solidFill>
                <a:schemeClr val="accent1"/>
              </a:solidFill>
              <a:latin typeface="Arial" panose="020B0604020202020204" pitchFamily="34" charset="0"/>
              <a:cs typeface="Arial" panose="020B0604020202020204" pitchFamily="34" charset="0"/>
            </a:rPr>
            <a:t>Q&amp;A option at the bottom of the screen</a:t>
          </a:r>
          <a:endParaRPr lang="en-US" sz="2400" kern="1200" dirty="0">
            <a:solidFill>
              <a:schemeClr val="accent1"/>
            </a:solidFill>
            <a:latin typeface="Arial" panose="020B0604020202020204" pitchFamily="34" charset="0"/>
            <a:cs typeface="Arial" panose="020B0604020202020204" pitchFamily="34" charset="0"/>
          </a:endParaRPr>
        </a:p>
      </dsp:txBody>
      <dsp:txXfrm>
        <a:off x="0" y="2979441"/>
        <a:ext cx="11029950" cy="1023750"/>
      </dsp:txXfrm>
    </dsp:sp>
    <dsp:sp modelId="{BF394396-594D-48B4-88B6-57E0EB5F2607}">
      <dsp:nvSpPr>
        <dsp:cNvPr id="0" name=""/>
        <dsp:cNvSpPr/>
      </dsp:nvSpPr>
      <dsp:spPr>
        <a:xfrm>
          <a:off x="551497" y="2610441"/>
          <a:ext cx="7720965" cy="73800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Questions for Presenters</a:t>
          </a:r>
        </a:p>
      </dsp:txBody>
      <dsp:txXfrm>
        <a:off x="587523" y="2646467"/>
        <a:ext cx="7648913" cy="6659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6939AD-943B-41EC-AB1A-4DF5ED39792E}">
      <dsp:nvSpPr>
        <dsp:cNvPr id="0" name=""/>
        <dsp:cNvSpPr/>
      </dsp:nvSpPr>
      <dsp:spPr>
        <a:xfrm>
          <a:off x="0" y="401419"/>
          <a:ext cx="11029950" cy="1678950"/>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047" tIns="541528" rIns="856047" bIns="170688" numCol="1" spcCol="1270" anchor="t" anchorCtr="0">
          <a:noAutofit/>
        </a:bodyPr>
        <a:lstStyle/>
        <a:p>
          <a:pPr marL="228600" lvl="1" indent="-228600" algn="l" defTabSz="1066800">
            <a:lnSpc>
              <a:spcPct val="90000"/>
            </a:lnSpc>
            <a:spcBef>
              <a:spcPct val="0"/>
            </a:spcBef>
            <a:spcAft>
              <a:spcPts val="600"/>
            </a:spcAft>
            <a:buFont typeface="Wingdings" panose="05000000000000000000" pitchFamily="2" charset="2"/>
            <a:buChar char="§"/>
          </a:pPr>
          <a:r>
            <a:rPr lang="en-US" sz="2400" b="0" kern="1200" dirty="0">
              <a:solidFill>
                <a:schemeClr val="accent1"/>
              </a:solidFill>
              <a:latin typeface="Arial" panose="020B0604020202020204" pitchFamily="34" charset="0"/>
              <a:cs typeface="Arial" panose="020B0604020202020204" pitchFamily="34" charset="0"/>
            </a:rPr>
            <a:t>Link to PPT is included in webcast login email, or see the link now in the chat, or go to this webcast event from the Training page at </a:t>
          </a:r>
          <a:r>
            <a:rPr lang="en-US" sz="2400" b="0" u="sng" kern="1200" dirty="0">
              <a:solidFill>
                <a:srgbClr val="0070C0"/>
              </a:solidFill>
              <a:latin typeface="Arial" panose="020B0604020202020204" pitchFamily="34" charset="0"/>
              <a:cs typeface="Arial" panose="020B0604020202020204" pitchFamily="34" charset="0"/>
            </a:rPr>
            <a:t>AskJAN.org</a:t>
          </a:r>
          <a:endParaRPr lang="en-US" sz="2400" u="sng" kern="1200" dirty="0">
            <a:solidFill>
              <a:srgbClr val="0070C0"/>
            </a:solidFill>
            <a:latin typeface="Arial" panose="020B0604020202020204" pitchFamily="34" charset="0"/>
            <a:cs typeface="Arial" panose="020B0604020202020204" pitchFamily="34" charset="0"/>
          </a:endParaRPr>
        </a:p>
      </dsp:txBody>
      <dsp:txXfrm>
        <a:off x="0" y="401419"/>
        <a:ext cx="11029950" cy="1678950"/>
      </dsp:txXfrm>
    </dsp:sp>
    <dsp:sp modelId="{C33B9B2B-6CAA-4302-BE0D-981D8F0C9B10}">
      <dsp:nvSpPr>
        <dsp:cNvPr id="0" name=""/>
        <dsp:cNvSpPr/>
      </dsp:nvSpPr>
      <dsp:spPr>
        <a:xfrm>
          <a:off x="551497" y="23571"/>
          <a:ext cx="7720965" cy="76752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PPT Slides</a:t>
          </a:r>
        </a:p>
      </dsp:txBody>
      <dsp:txXfrm>
        <a:off x="588964" y="61038"/>
        <a:ext cx="7646031" cy="692586"/>
      </dsp:txXfrm>
    </dsp:sp>
    <dsp:sp modelId="{D395A932-415F-4401-9F15-706E3511CF60}">
      <dsp:nvSpPr>
        <dsp:cNvPr id="0" name=""/>
        <dsp:cNvSpPr/>
      </dsp:nvSpPr>
      <dsp:spPr>
        <a:xfrm>
          <a:off x="0" y="2610441"/>
          <a:ext cx="11029950" cy="1044225"/>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047" tIns="541528" rIns="856047" bIns="170688" numCol="1" spcCol="1270" anchor="t" anchorCtr="0">
          <a:noAutofit/>
        </a:bodyPr>
        <a:lstStyle/>
        <a:p>
          <a:pPr marL="228600" lvl="1" indent="-228600" algn="l" defTabSz="1066800">
            <a:lnSpc>
              <a:spcPct val="90000"/>
            </a:lnSpc>
            <a:spcBef>
              <a:spcPct val="0"/>
            </a:spcBef>
            <a:spcAft>
              <a:spcPts val="600"/>
            </a:spcAft>
            <a:buFont typeface="Wingdings" panose="05000000000000000000" pitchFamily="2" charset="2"/>
            <a:buChar char="§"/>
          </a:pPr>
          <a:r>
            <a:rPr lang="en-US" sz="2400" b="0" kern="1200" dirty="0">
              <a:solidFill>
                <a:schemeClr val="accent1"/>
              </a:solidFill>
              <a:latin typeface="Arial" panose="020B0604020202020204" pitchFamily="34" charset="0"/>
              <a:cs typeface="Arial" panose="020B0604020202020204" pitchFamily="34" charset="0"/>
            </a:rPr>
            <a:t>Use the closed caption (CC) option or captioning link in the chat</a:t>
          </a:r>
          <a:endParaRPr lang="en-US" sz="2400" kern="1200" dirty="0">
            <a:solidFill>
              <a:schemeClr val="accent1"/>
            </a:solidFill>
            <a:latin typeface="Arial" panose="020B0604020202020204" pitchFamily="34" charset="0"/>
            <a:cs typeface="Arial" panose="020B0604020202020204" pitchFamily="34" charset="0"/>
          </a:endParaRPr>
        </a:p>
      </dsp:txBody>
      <dsp:txXfrm>
        <a:off x="0" y="2610441"/>
        <a:ext cx="11029950" cy="1044225"/>
      </dsp:txXfrm>
    </dsp:sp>
    <dsp:sp modelId="{BF394396-594D-48B4-88B6-57E0EB5F2607}">
      <dsp:nvSpPr>
        <dsp:cNvPr id="0" name=""/>
        <dsp:cNvSpPr/>
      </dsp:nvSpPr>
      <dsp:spPr>
        <a:xfrm>
          <a:off x="551497" y="2226681"/>
          <a:ext cx="7720965" cy="76752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Captioning</a:t>
          </a:r>
          <a:endParaRPr lang="en-US" sz="2400" b="1" kern="1200" dirty="0">
            <a:latin typeface="Arial" panose="020B0604020202020204" pitchFamily="34" charset="0"/>
            <a:cs typeface="Arial" panose="020B0604020202020204" pitchFamily="34" charset="0"/>
          </a:endParaRPr>
        </a:p>
      </dsp:txBody>
      <dsp:txXfrm>
        <a:off x="588964" y="2264148"/>
        <a:ext cx="7646031" cy="6925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D720D-524B-40A2-9A01-9A5E8D4E41AE}">
      <dsp:nvSpPr>
        <dsp:cNvPr id="0" name=""/>
        <dsp:cNvSpPr/>
      </dsp:nvSpPr>
      <dsp:spPr>
        <a:xfrm>
          <a:off x="2205989" y="1625"/>
          <a:ext cx="8823960" cy="713235"/>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81162" rIns="171209" bIns="181162"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2060"/>
              </a:solidFill>
              <a:latin typeface="Arial" panose="020B0604020202020204" pitchFamily="34" charset="0"/>
              <a:cs typeface="Arial" panose="020B0604020202020204" pitchFamily="34" charset="0"/>
            </a:rPr>
            <a:t>AskJAN.org</a:t>
          </a:r>
        </a:p>
      </dsp:txBody>
      <dsp:txXfrm>
        <a:off x="2205989" y="1625"/>
        <a:ext cx="8823960" cy="713235"/>
      </dsp:txXfrm>
    </dsp:sp>
    <dsp:sp modelId="{358F9B01-4B8A-49E6-8182-92064EE7D17C}">
      <dsp:nvSpPr>
        <dsp:cNvPr id="0" name=""/>
        <dsp:cNvSpPr/>
      </dsp:nvSpPr>
      <dsp:spPr>
        <a:xfrm>
          <a:off x="0" y="1625"/>
          <a:ext cx="2205990" cy="713235"/>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70452" rIns="116734" bIns="70452"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Visit</a:t>
          </a:r>
          <a:endParaRPr lang="en-US" sz="2800" kern="1200" dirty="0">
            <a:latin typeface="Arial" panose="020B0604020202020204" pitchFamily="34" charset="0"/>
            <a:cs typeface="Arial" panose="020B0604020202020204" pitchFamily="34" charset="0"/>
          </a:endParaRPr>
        </a:p>
      </dsp:txBody>
      <dsp:txXfrm>
        <a:off x="0" y="1625"/>
        <a:ext cx="2205990" cy="713235"/>
      </dsp:txXfrm>
    </dsp:sp>
    <dsp:sp modelId="{1DC4E024-7BBB-4D38-86F8-4194D5DE58DA}">
      <dsp:nvSpPr>
        <dsp:cNvPr id="0" name=""/>
        <dsp:cNvSpPr/>
      </dsp:nvSpPr>
      <dsp:spPr>
        <a:xfrm>
          <a:off x="2205990" y="757654"/>
          <a:ext cx="8823960" cy="713235"/>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81162" rIns="171209" bIns="181162"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002060"/>
              </a:solidFill>
              <a:latin typeface="Arial" panose="020B0604020202020204" pitchFamily="34" charset="0"/>
              <a:cs typeface="Arial" panose="020B0604020202020204" pitchFamily="34" charset="0"/>
            </a:rPr>
            <a:t>800.526.7234</a:t>
          </a:r>
          <a:endParaRPr lang="en-US" sz="2800" kern="1200" dirty="0">
            <a:solidFill>
              <a:srgbClr val="002060"/>
            </a:solidFill>
            <a:latin typeface="Arial" panose="020B0604020202020204" pitchFamily="34" charset="0"/>
            <a:cs typeface="Arial" panose="020B0604020202020204" pitchFamily="34" charset="0"/>
          </a:endParaRPr>
        </a:p>
        <a:p>
          <a:pPr marL="0" lvl="0" indent="0" algn="l" defTabSz="800100">
            <a:lnSpc>
              <a:spcPct val="90000"/>
            </a:lnSpc>
            <a:spcBef>
              <a:spcPct val="0"/>
            </a:spcBef>
            <a:spcAft>
              <a:spcPct val="35000"/>
            </a:spcAft>
            <a:buNone/>
          </a:pPr>
          <a:r>
            <a:rPr lang="en-US" sz="1800" kern="1200" dirty="0">
              <a:solidFill>
                <a:srgbClr val="002060"/>
              </a:solidFill>
              <a:latin typeface="Arial" panose="020B0604020202020204" pitchFamily="34" charset="0"/>
              <a:cs typeface="Arial" panose="020B0604020202020204" pitchFamily="34" charset="0"/>
            </a:rPr>
            <a:t>877.781.9403 (TTY)</a:t>
          </a:r>
          <a:endParaRPr lang="en-US" sz="1400" kern="1200" dirty="0">
            <a:solidFill>
              <a:srgbClr val="002060"/>
            </a:solidFill>
            <a:latin typeface="Arial" panose="020B0604020202020204" pitchFamily="34" charset="0"/>
            <a:cs typeface="Arial" panose="020B0604020202020204" pitchFamily="34" charset="0"/>
          </a:endParaRPr>
        </a:p>
      </dsp:txBody>
      <dsp:txXfrm>
        <a:off x="2205990" y="757654"/>
        <a:ext cx="8823960" cy="713235"/>
      </dsp:txXfrm>
    </dsp:sp>
    <dsp:sp modelId="{F603894A-3084-49F9-A36C-5951C1EE89B2}">
      <dsp:nvSpPr>
        <dsp:cNvPr id="0" name=""/>
        <dsp:cNvSpPr/>
      </dsp:nvSpPr>
      <dsp:spPr>
        <a:xfrm>
          <a:off x="0" y="757654"/>
          <a:ext cx="2205990" cy="713235"/>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70452" rIns="116734" bIns="70452"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Call</a:t>
          </a:r>
          <a:endParaRPr lang="en-US" sz="2800" kern="1200" dirty="0">
            <a:latin typeface="Arial" panose="020B0604020202020204" pitchFamily="34" charset="0"/>
            <a:cs typeface="Arial" panose="020B0604020202020204" pitchFamily="34" charset="0"/>
          </a:endParaRPr>
        </a:p>
      </dsp:txBody>
      <dsp:txXfrm>
        <a:off x="0" y="757654"/>
        <a:ext cx="2205990" cy="713235"/>
      </dsp:txXfrm>
    </dsp:sp>
    <dsp:sp modelId="{616151C3-E234-47B5-9F99-ABAAD403D986}">
      <dsp:nvSpPr>
        <dsp:cNvPr id="0" name=""/>
        <dsp:cNvSpPr/>
      </dsp:nvSpPr>
      <dsp:spPr>
        <a:xfrm>
          <a:off x="2205813" y="1510325"/>
          <a:ext cx="8823960" cy="713235"/>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81162" rIns="171209" bIns="181162"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2060"/>
              </a:solidFill>
              <a:latin typeface="Arial" panose="020B0604020202020204" pitchFamily="34" charset="0"/>
              <a:cs typeface="Arial" panose="020B0604020202020204" pitchFamily="34" charset="0"/>
            </a:rPr>
            <a:t>@ AskJAN.org</a:t>
          </a:r>
        </a:p>
      </dsp:txBody>
      <dsp:txXfrm>
        <a:off x="2205813" y="1510325"/>
        <a:ext cx="8823960" cy="713235"/>
      </dsp:txXfrm>
    </dsp:sp>
    <dsp:sp modelId="{D6616D64-945C-4031-9A6D-F593D1F33F19}">
      <dsp:nvSpPr>
        <dsp:cNvPr id="0" name=""/>
        <dsp:cNvSpPr/>
      </dsp:nvSpPr>
      <dsp:spPr>
        <a:xfrm>
          <a:off x="0" y="1513684"/>
          <a:ext cx="2205990" cy="713235"/>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70452" rIns="116734" bIns="70452"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Live Chat</a:t>
          </a:r>
        </a:p>
      </dsp:txBody>
      <dsp:txXfrm>
        <a:off x="0" y="1513684"/>
        <a:ext cx="2205990" cy="713235"/>
      </dsp:txXfrm>
    </dsp:sp>
    <dsp:sp modelId="{BDFC0553-FF3D-4E22-B819-89FBB206C6D3}">
      <dsp:nvSpPr>
        <dsp:cNvPr id="0" name=""/>
        <dsp:cNvSpPr/>
      </dsp:nvSpPr>
      <dsp:spPr>
        <a:xfrm>
          <a:off x="2205813" y="2269906"/>
          <a:ext cx="8823960" cy="713235"/>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81162" rIns="171209" bIns="181162"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2060"/>
              </a:solidFill>
              <a:latin typeface="Arial" panose="020B0604020202020204" pitchFamily="34" charset="0"/>
              <a:cs typeface="Arial" panose="020B0604020202020204" pitchFamily="34" charset="0"/>
            </a:rPr>
            <a:t>JAN@AskJAN.org</a:t>
          </a:r>
        </a:p>
      </dsp:txBody>
      <dsp:txXfrm>
        <a:off x="2205813" y="2269906"/>
        <a:ext cx="8823960" cy="713235"/>
      </dsp:txXfrm>
    </dsp:sp>
    <dsp:sp modelId="{9E7119BA-6D7B-4AF7-862A-6C863DC37D5B}">
      <dsp:nvSpPr>
        <dsp:cNvPr id="0" name=""/>
        <dsp:cNvSpPr/>
      </dsp:nvSpPr>
      <dsp:spPr>
        <a:xfrm>
          <a:off x="0" y="2269899"/>
          <a:ext cx="2205990" cy="713235"/>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70452" rIns="116734" bIns="70452"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Email</a:t>
          </a:r>
          <a:endParaRPr lang="en-US" sz="2200" kern="1200" dirty="0">
            <a:solidFill>
              <a:srgbClr val="002060"/>
            </a:solidFill>
            <a:latin typeface="Arial" panose="020B0604020202020204" pitchFamily="34" charset="0"/>
            <a:cs typeface="Arial" panose="020B0604020202020204" pitchFamily="34" charset="0"/>
          </a:endParaRPr>
        </a:p>
      </dsp:txBody>
      <dsp:txXfrm>
        <a:off x="0" y="2269899"/>
        <a:ext cx="2205990" cy="713235"/>
      </dsp:txXfrm>
    </dsp:sp>
    <dsp:sp modelId="{CBFB381D-2314-4C74-93DF-1C615E841C82}">
      <dsp:nvSpPr>
        <dsp:cNvPr id="0" name=""/>
        <dsp:cNvSpPr/>
      </dsp:nvSpPr>
      <dsp:spPr>
        <a:xfrm>
          <a:off x="2205990" y="3025743"/>
          <a:ext cx="8823960" cy="713235"/>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81162" rIns="171209" bIns="181162"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002060"/>
              </a:solidFill>
              <a:latin typeface="Arial" panose="020B0604020202020204" pitchFamily="34" charset="0"/>
              <a:cs typeface="Arial" panose="020B0604020202020204" pitchFamily="34" charset="0"/>
            </a:rPr>
            <a:t>Facebook – Job Accommodation Network</a:t>
          </a:r>
          <a:br>
            <a:rPr lang="en-US" sz="2000" kern="1200" dirty="0">
              <a:solidFill>
                <a:srgbClr val="002060"/>
              </a:solidFill>
              <a:latin typeface="Arial" panose="020B0604020202020204" pitchFamily="34" charset="0"/>
              <a:cs typeface="Arial" panose="020B0604020202020204" pitchFamily="34" charset="0"/>
            </a:rPr>
          </a:br>
          <a:r>
            <a:rPr lang="en-US" sz="2000" kern="1200" dirty="0">
              <a:solidFill>
                <a:srgbClr val="002060"/>
              </a:solidFill>
              <a:latin typeface="Arial" panose="020B0604020202020204" pitchFamily="34" charset="0"/>
              <a:cs typeface="Arial" panose="020B0604020202020204" pitchFamily="34" charset="0"/>
            </a:rPr>
            <a:t>Twitter – @JANatJAN</a:t>
          </a:r>
        </a:p>
      </dsp:txBody>
      <dsp:txXfrm>
        <a:off x="2205990" y="3025743"/>
        <a:ext cx="8823960" cy="713235"/>
      </dsp:txXfrm>
    </dsp:sp>
    <dsp:sp modelId="{74143DC2-0AFE-4F3A-AA20-35BD260D12F0}">
      <dsp:nvSpPr>
        <dsp:cNvPr id="0" name=""/>
        <dsp:cNvSpPr/>
      </dsp:nvSpPr>
      <dsp:spPr>
        <a:xfrm>
          <a:off x="176" y="3027368"/>
          <a:ext cx="2205990" cy="713235"/>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70452" rIns="116734" bIns="70452"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Arial" panose="020B0604020202020204" pitchFamily="34" charset="0"/>
              <a:cs typeface="Arial" panose="020B0604020202020204" pitchFamily="34" charset="0"/>
            </a:rPr>
            <a:t>Social Media</a:t>
          </a:r>
        </a:p>
      </dsp:txBody>
      <dsp:txXfrm>
        <a:off x="176" y="3027368"/>
        <a:ext cx="2205990" cy="71323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C3BFB3-E829-4BBB-9B86-10696CF5E3BC}" type="datetimeFigureOut">
              <a:rPr lang="en-US" smtClean="0"/>
              <a:t>3/9/2023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AB5394-0039-45C0-B600-D6D3188B6685}" type="slidenum">
              <a:rPr lang="en-US" smtClean="0"/>
              <a:t>‹#›</a:t>
            </a:fld>
            <a:endParaRPr lang="en-US"/>
          </a:p>
        </p:txBody>
      </p:sp>
    </p:spTree>
    <p:extLst>
      <p:ext uri="{BB962C8B-B14F-4D97-AF65-F5344CB8AC3E}">
        <p14:creationId xmlns:p14="http://schemas.microsoft.com/office/powerpoint/2010/main" val="3093539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xfrm>
            <a:off x="396875" y="692150"/>
            <a:ext cx="6156325"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5785" indent="-286841">
              <a:defRPr>
                <a:solidFill>
                  <a:schemeClr val="tx1"/>
                </a:solidFill>
                <a:latin typeface="Arial" panose="020B0604020202020204" pitchFamily="34" charset="0"/>
              </a:defRPr>
            </a:lvl2pPr>
            <a:lvl3pPr marL="1147362" indent="-229472">
              <a:defRPr>
                <a:solidFill>
                  <a:schemeClr val="tx1"/>
                </a:solidFill>
                <a:latin typeface="Arial" panose="020B0604020202020204" pitchFamily="34" charset="0"/>
              </a:defRPr>
            </a:lvl3pPr>
            <a:lvl4pPr marL="1606307" indent="-229472">
              <a:defRPr>
                <a:solidFill>
                  <a:schemeClr val="tx1"/>
                </a:solidFill>
                <a:latin typeface="Arial" panose="020B0604020202020204" pitchFamily="34" charset="0"/>
              </a:defRPr>
            </a:lvl4pPr>
            <a:lvl5pPr marL="2065252" indent="-229472">
              <a:defRPr>
                <a:solidFill>
                  <a:schemeClr val="tx1"/>
                </a:solidFill>
                <a:latin typeface="Arial" panose="020B0604020202020204" pitchFamily="34" charset="0"/>
              </a:defRPr>
            </a:lvl5pPr>
            <a:lvl6pPr marL="2524197" indent="-229472" eaLnBrk="0" fontAlgn="base" hangingPunct="0">
              <a:spcBef>
                <a:spcPct val="0"/>
              </a:spcBef>
              <a:spcAft>
                <a:spcPct val="0"/>
              </a:spcAft>
              <a:defRPr>
                <a:solidFill>
                  <a:schemeClr val="tx1"/>
                </a:solidFill>
                <a:latin typeface="Arial" panose="020B0604020202020204" pitchFamily="34" charset="0"/>
              </a:defRPr>
            </a:lvl6pPr>
            <a:lvl7pPr marL="2983141" indent="-229472" eaLnBrk="0" fontAlgn="base" hangingPunct="0">
              <a:spcBef>
                <a:spcPct val="0"/>
              </a:spcBef>
              <a:spcAft>
                <a:spcPct val="0"/>
              </a:spcAft>
              <a:defRPr>
                <a:solidFill>
                  <a:schemeClr val="tx1"/>
                </a:solidFill>
                <a:latin typeface="Arial" panose="020B0604020202020204" pitchFamily="34" charset="0"/>
              </a:defRPr>
            </a:lvl7pPr>
            <a:lvl8pPr marL="3442087" indent="-229472" eaLnBrk="0" fontAlgn="base" hangingPunct="0">
              <a:spcBef>
                <a:spcPct val="0"/>
              </a:spcBef>
              <a:spcAft>
                <a:spcPct val="0"/>
              </a:spcAft>
              <a:defRPr>
                <a:solidFill>
                  <a:schemeClr val="tx1"/>
                </a:solidFill>
                <a:latin typeface="Arial" panose="020B0604020202020204" pitchFamily="34" charset="0"/>
              </a:defRPr>
            </a:lvl8pPr>
            <a:lvl9pPr marL="3901031" indent="-229472"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7890" rtl="0" eaLnBrk="1" fontAlgn="base" latinLnBrk="0" hangingPunct="1">
              <a:lnSpc>
                <a:spcPct val="100000"/>
              </a:lnSpc>
              <a:spcBef>
                <a:spcPct val="0"/>
              </a:spcBef>
              <a:spcAft>
                <a:spcPct val="0"/>
              </a:spcAft>
              <a:buClrTx/>
              <a:buSzTx/>
              <a:buFontTx/>
              <a:buNone/>
              <a:tabLst/>
              <a:defRPr/>
            </a:pPr>
            <a:fld id="{9982EC29-9463-4D04-A4C2-A22ACFF691D6}"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789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31218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AB5394-0039-45C0-B600-D6D3188B6685}" type="slidenum">
              <a:rPr lang="en-US" smtClean="0"/>
              <a:t>12</a:t>
            </a:fld>
            <a:endParaRPr lang="en-US"/>
          </a:p>
        </p:txBody>
      </p:sp>
    </p:spTree>
    <p:extLst>
      <p:ext uri="{BB962C8B-B14F-4D97-AF65-F5344CB8AC3E}">
        <p14:creationId xmlns:p14="http://schemas.microsoft.com/office/powerpoint/2010/main" val="507463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AB5394-0039-45C0-B600-D6D3188B6685}" type="slidenum">
              <a:rPr lang="en-US" smtClean="0"/>
              <a:t>13</a:t>
            </a:fld>
            <a:endParaRPr lang="en-US"/>
          </a:p>
        </p:txBody>
      </p:sp>
    </p:spTree>
    <p:extLst>
      <p:ext uri="{BB962C8B-B14F-4D97-AF65-F5344CB8AC3E}">
        <p14:creationId xmlns:p14="http://schemas.microsoft.com/office/powerpoint/2010/main" val="3445824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AB5394-0039-45C0-B600-D6D3188B6685}" type="slidenum">
              <a:rPr lang="en-US" smtClean="0"/>
              <a:t>14</a:t>
            </a:fld>
            <a:endParaRPr lang="en-US"/>
          </a:p>
        </p:txBody>
      </p:sp>
    </p:spTree>
    <p:extLst>
      <p:ext uri="{BB962C8B-B14F-4D97-AF65-F5344CB8AC3E}">
        <p14:creationId xmlns:p14="http://schemas.microsoft.com/office/powerpoint/2010/main" val="217573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AB5394-0039-45C0-B600-D6D3188B6685}" type="slidenum">
              <a:rPr lang="en-US" smtClean="0"/>
              <a:t>15</a:t>
            </a:fld>
            <a:endParaRPr lang="en-US"/>
          </a:p>
        </p:txBody>
      </p:sp>
    </p:spTree>
    <p:extLst>
      <p:ext uri="{BB962C8B-B14F-4D97-AF65-F5344CB8AC3E}">
        <p14:creationId xmlns:p14="http://schemas.microsoft.com/office/powerpoint/2010/main" val="2789098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8137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B5394-0039-45C0-B600-D6D3188B66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4683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spcAft>
                <a:spcPts val="1200"/>
              </a:spcAft>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93AB5394-0039-45C0-B600-D6D3188B6685}" type="slidenum">
              <a:rPr lang="en-US" smtClean="0"/>
              <a:t>18</a:t>
            </a:fld>
            <a:endParaRPr lang="en-US"/>
          </a:p>
        </p:txBody>
      </p:sp>
    </p:spTree>
    <p:extLst>
      <p:ext uri="{BB962C8B-B14F-4D97-AF65-F5344CB8AC3E}">
        <p14:creationId xmlns:p14="http://schemas.microsoft.com/office/powerpoint/2010/main" val="2232692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B5394-0039-45C0-B600-D6D3188B66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3494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B5394-0039-45C0-B600-D6D3188B66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917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Arial" panose="020B0604020202020204" pitchFamily="34" charset="0"/>
              <a:buNone/>
            </a:pPr>
            <a:endParaRPr lang="en-US" sz="1200" kern="1200" dirty="0">
              <a:solidFill>
                <a:schemeClr val="tx1"/>
              </a:solidFill>
              <a:effectLst/>
              <a:latin typeface="+mn-lt"/>
              <a:ea typeface="Calibri" panose="020F0502020204030204" pitchFamily="34" charset="0"/>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B5394-0039-45C0-B600-D6D3188B66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1779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513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sz="10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B5394-0039-45C0-B600-D6D3188B66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5096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B5394-0039-45C0-B600-D6D3188B66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107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B5394-0039-45C0-B600-D6D3188B66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293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B5394-0039-45C0-B600-D6D3188B66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179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908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037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18"/>
              </a:spcBef>
              <a:spcAft>
                <a:spcPts val="900"/>
              </a:spcAft>
              <a:buSzPct val="100000"/>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4151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8490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0945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720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767940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52474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16016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4EA104-625A-4E94-B8B6-8B3F966601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00677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0825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52262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4EA104-625A-4E94-B8B6-8B3F966601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7553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BE6D2D1-9FA8-42C2-98DB-1C9D9645FC30}"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754223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BE6D2D1-9FA8-42C2-98DB-1C9D9645FC30}"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08894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40</a:t>
            </a:fld>
            <a:endParaRPr lang="en-US"/>
          </a:p>
        </p:txBody>
      </p:sp>
    </p:spTree>
    <p:extLst>
      <p:ext uri="{BB962C8B-B14F-4D97-AF65-F5344CB8AC3E}">
        <p14:creationId xmlns:p14="http://schemas.microsoft.com/office/powerpoint/2010/main" val="3286360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41</a:t>
            </a:fld>
            <a:endParaRPr lang="en-US"/>
          </a:p>
        </p:txBody>
      </p:sp>
    </p:spTree>
    <p:extLst>
      <p:ext uri="{BB962C8B-B14F-4D97-AF65-F5344CB8AC3E}">
        <p14:creationId xmlns:p14="http://schemas.microsoft.com/office/powerpoint/2010/main" val="1209826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3553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AB5394-0039-45C0-B600-D6D3188B6685}" type="slidenum">
              <a:rPr lang="en-US" smtClean="0"/>
              <a:t>42</a:t>
            </a:fld>
            <a:endParaRPr lang="en-US"/>
          </a:p>
        </p:txBody>
      </p:sp>
    </p:spTree>
    <p:extLst>
      <p:ext uri="{BB962C8B-B14F-4D97-AF65-F5344CB8AC3E}">
        <p14:creationId xmlns:p14="http://schemas.microsoft.com/office/powerpoint/2010/main" val="27632734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AB5394-0039-45C0-B600-D6D3188B6685}" type="slidenum">
              <a:rPr lang="en-US" smtClean="0"/>
              <a:t>43</a:t>
            </a:fld>
            <a:endParaRPr lang="en-US"/>
          </a:p>
        </p:txBody>
      </p:sp>
    </p:spTree>
    <p:extLst>
      <p:ext uri="{BB962C8B-B14F-4D97-AF65-F5344CB8AC3E}">
        <p14:creationId xmlns:p14="http://schemas.microsoft.com/office/powerpoint/2010/main" val="40426465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B5394-0039-45C0-B600-D6D3188B66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59627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7E513A-D5CD-49C2-A479-060BE207EFE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1265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604550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16438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247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B5394-0039-45C0-B600-D6D3188B66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2793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AB5394-0039-45C0-B600-D6D3188B6685}" type="slidenum">
              <a:rPr lang="en-US" smtClean="0"/>
              <a:t>8</a:t>
            </a:fld>
            <a:endParaRPr lang="en-US"/>
          </a:p>
        </p:txBody>
      </p:sp>
    </p:spTree>
    <p:extLst>
      <p:ext uri="{BB962C8B-B14F-4D97-AF65-F5344CB8AC3E}">
        <p14:creationId xmlns:p14="http://schemas.microsoft.com/office/powerpoint/2010/main" val="3708392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AB5394-0039-45C0-B600-D6D3188B6685}" type="slidenum">
              <a:rPr lang="en-US" smtClean="0"/>
              <a:t>9</a:t>
            </a:fld>
            <a:endParaRPr lang="en-US"/>
          </a:p>
        </p:txBody>
      </p:sp>
    </p:spTree>
    <p:extLst>
      <p:ext uri="{BB962C8B-B14F-4D97-AF65-F5344CB8AC3E}">
        <p14:creationId xmlns:p14="http://schemas.microsoft.com/office/powerpoint/2010/main" val="3173991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B5394-0039-45C0-B600-D6D3188B66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9607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1">
                <a:solidFill>
                  <a:schemeClr val="bg1"/>
                </a:solidFill>
                <a:latin typeface="Arial" panose="020B0604020202020204" pitchFamily="34" charset="0"/>
                <a:cs typeface="Arial" panose="020B0604020202020204" pitchFamily="34" charset="0"/>
              </a:defRPr>
            </a:lvl1pPr>
          </a:lstStyle>
          <a:p>
            <a:r>
              <a:rPr lang="en-US" dirty="0"/>
              <a:t>JAN is funded by a contract with the Office of disability employment policy, </a:t>
            </a:r>
            <a:r>
              <a:rPr lang="en-US" dirty="0" err="1"/>
              <a:t>u.s.</a:t>
            </a:r>
            <a:r>
              <a:rPr lang="en-US" dirty="0"/>
              <a:t> department of labor.</a:t>
            </a:r>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a:stretch>
            <a:fillRect/>
          </a:stretch>
        </p:blipFill>
        <p:spPr>
          <a:xfrm>
            <a:off x="531897" y="5369586"/>
            <a:ext cx="684659" cy="951676"/>
          </a:xfrm>
          <a:prstGeom prst="rect">
            <a:avLst/>
          </a:prstGeom>
        </p:spPr>
      </p:pic>
    </p:spTree>
    <p:extLst>
      <p:ext uri="{BB962C8B-B14F-4D97-AF65-F5344CB8AC3E}">
        <p14:creationId xmlns:p14="http://schemas.microsoft.com/office/powerpoint/2010/main" val="4148535034"/>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16496B-62A4-45AD-A174-D929C967C4CB}" type="datetime1">
              <a:rPr lang="en-US" smtClean="0"/>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629703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F33448-939B-4EC9-AF81-FED917661257}" type="datetime1">
              <a:rPr lang="en-US" smtClean="0"/>
              <a:t>3/9/2023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3241642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B8E1A0-F19E-43ED-A9FD-BBBB6365A0B1}" type="datetime1">
              <a:rPr lang="en-US" smtClean="0"/>
              <a:t>3/9/2023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32423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a:stretch>
            <a:fillRect/>
          </a:stretch>
        </p:blipFill>
        <p:spPr>
          <a:xfrm>
            <a:off x="10161625" y="6041605"/>
            <a:ext cx="1828959" cy="579170"/>
          </a:xfrm>
          <a:prstGeom prst="rect">
            <a:avLst/>
          </a:prstGeom>
        </p:spPr>
      </p:pic>
    </p:spTree>
    <p:extLst>
      <p:ext uri="{BB962C8B-B14F-4D97-AF65-F5344CB8AC3E}">
        <p14:creationId xmlns:p14="http://schemas.microsoft.com/office/powerpoint/2010/main" val="8251855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a:stretch>
            <a:fillRect/>
          </a:stretch>
        </p:blipFill>
        <p:spPr>
          <a:xfrm>
            <a:off x="10040599" y="5994257"/>
            <a:ext cx="1828959" cy="579170"/>
          </a:xfrm>
          <a:prstGeom prst="rect">
            <a:avLst/>
          </a:prstGeom>
        </p:spPr>
      </p:pic>
    </p:spTree>
    <p:extLst>
      <p:ext uri="{BB962C8B-B14F-4D97-AF65-F5344CB8AC3E}">
        <p14:creationId xmlns:p14="http://schemas.microsoft.com/office/powerpoint/2010/main" val="6167289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EA0697B2-505F-4AC8-8F94-72E521A0B74F}" type="datetime1">
              <a:rPr lang="en-US" smtClean="0"/>
              <a:t>3/9/2023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373348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EFF899-93D7-4212-8D3F-0D755BDEB77C}" type="datetime1">
              <a:rPr lang="en-US" smtClean="0"/>
              <a:t>3/9/2023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407611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16496B-62A4-45AD-A174-D929C967C4CB}" type="datetime1">
              <a:rPr lang="en-US" smtClean="0"/>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53686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832A0D10-1C02-40CB-A684-779709F45FE8}" type="datetime1">
              <a:rPr lang="en-US" smtClean="0"/>
              <a:t>3/9/2023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11014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0">
                <a:solidFill>
                  <a:schemeClr val="bg1"/>
                </a:solidFill>
                <a:latin typeface="Arial" panose="020B0604020202020204" pitchFamily="34" charset="0"/>
                <a:cs typeface="Arial" panose="020B0604020202020204" pitchFamily="34" charset="0"/>
              </a:defRPr>
            </a:lvl1pPr>
          </a:lstStyle>
          <a:p>
            <a:r>
              <a:rPr lang="en-US" dirty="0"/>
              <a:t>JAN </a:t>
            </a:r>
            <a:r>
              <a:rPr lang="en-US" cap="none" dirty="0"/>
              <a:t>is a service of the U.S. Department of Labor’s Office of Disability Employment Policy/ODEP.</a:t>
            </a:r>
            <a:endParaRPr lang="en-US" dirty="0"/>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a:stretch>
            <a:fillRect/>
          </a:stretch>
        </p:blipFill>
        <p:spPr>
          <a:xfrm>
            <a:off x="531897" y="5369586"/>
            <a:ext cx="684659" cy="951676"/>
          </a:xfrm>
          <a:prstGeom prst="rect">
            <a:avLst/>
          </a:prstGeom>
        </p:spPr>
      </p:pic>
    </p:spTree>
    <p:extLst>
      <p:ext uri="{BB962C8B-B14F-4D97-AF65-F5344CB8AC3E}">
        <p14:creationId xmlns:p14="http://schemas.microsoft.com/office/powerpoint/2010/main" val="2505956175"/>
      </p:ext>
    </p:extLst>
  </p:cSld>
  <p:clrMapOvr>
    <a:masterClrMapping/>
  </p:clrMapOvr>
  <p:hf hdr="0" dt="0"/>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sz="2600">
                <a:solidFill>
                  <a:schemeClr val="accent1"/>
                </a:solidFill>
                <a:latin typeface="Arial Nova" panose="020B0504020202020204" pitchFamily="34" charset="0"/>
                <a:cs typeface="Arial" panose="020B0604020202020204" pitchFamily="34" charset="0"/>
              </a:defRPr>
            </a:lvl1pPr>
            <a:lvl2pPr>
              <a:buClr>
                <a:schemeClr val="accent1"/>
              </a:buClr>
              <a:defRPr sz="2400"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600">
                <a:solidFill>
                  <a:srgbClr val="002060"/>
                </a:solidFill>
                <a:latin typeface="Arial Nova" panose="020B0504020202020204" pitchFamily="34" charset="0"/>
              </a:defRPr>
            </a:lvl1pPr>
          </a:lstStyle>
          <a:p>
            <a:fld id="{D57F1E4F-1CFF-5643-939E-217C01CDF565}" type="slidenum">
              <a:rPr lang="en-US" smtClean="0"/>
              <a:pPr/>
              <a:t>‹#›</a:t>
            </a:fld>
            <a:endParaRPr lang="en-US" dirty="0"/>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a:stretch>
            <a:fillRect/>
          </a:stretch>
        </p:blipFill>
        <p:spPr>
          <a:xfrm>
            <a:off x="10220416" y="6064502"/>
            <a:ext cx="1830966" cy="580832"/>
          </a:xfrm>
          <a:prstGeom prst="rect">
            <a:avLst/>
          </a:prstGeom>
        </p:spPr>
      </p:pic>
    </p:spTree>
    <p:extLst>
      <p:ext uri="{BB962C8B-B14F-4D97-AF65-F5344CB8AC3E}">
        <p14:creationId xmlns:p14="http://schemas.microsoft.com/office/powerpoint/2010/main" val="1076363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832A0D10-1C02-40CB-A684-779709F45FE8}" type="datetime1">
              <a:rPr lang="en-US" smtClean="0"/>
              <a:t>3/9/2023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338353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userDrawn="1"/>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466268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dirty="0"/>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lvl1pPr>
              <a:buClr>
                <a:srgbClr val="002060"/>
              </a:buClr>
              <a:defRPr sz="2000">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8417" y="2228003"/>
            <a:ext cx="5422392" cy="3633047"/>
          </a:xfrm>
        </p:spPr>
        <p:txBody>
          <a:bodyPr>
            <a:normAutofit/>
          </a:bodyPr>
          <a:lstStyle>
            <a:lvl1pPr>
              <a:buClr>
                <a:schemeClr val="accent1"/>
              </a:buClr>
              <a:defRPr sz="2000">
                <a:solidFill>
                  <a:srgbClr val="002060"/>
                </a:solidFill>
                <a:latin typeface="Arial Nova" panose="020B0504020202020204" pitchFamily="34" charset="0"/>
              </a:defRPr>
            </a:lvl1pPr>
            <a:lvl2pPr>
              <a:buClr>
                <a:schemeClr val="accent1"/>
              </a:buClr>
              <a:defRPr>
                <a:solidFill>
                  <a:srgbClr val="002060"/>
                </a:solidFill>
                <a:latin typeface="Arial Nova" panose="020B0504020202020204" pitchFamily="34" charset="0"/>
              </a:defRPr>
            </a:lvl2pPr>
            <a:lvl3pPr>
              <a:buClr>
                <a:schemeClr val="accent1"/>
              </a:buClr>
              <a:defRPr>
                <a:solidFill>
                  <a:srgbClr val="002060"/>
                </a:solidFill>
                <a:latin typeface="Arial Nova" panose="020B0504020202020204" pitchFamily="34" charset="0"/>
              </a:defRPr>
            </a:lvl3pPr>
            <a:lvl4pPr>
              <a:buClr>
                <a:schemeClr val="accent1"/>
              </a:buClr>
              <a:defRPr>
                <a:solidFill>
                  <a:srgbClr val="002060"/>
                </a:solidFill>
                <a:latin typeface="Arial Nova" panose="020B0504020202020204" pitchFamily="34" charset="0"/>
              </a:defRPr>
            </a:lvl4pPr>
            <a:lvl5pPr>
              <a:buClr>
                <a:schemeClr val="accent1"/>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10693508" y="60118"/>
            <a:ext cx="1052510" cy="365125"/>
          </a:xfrm>
        </p:spPr>
        <p:txBody>
          <a:bodyPr/>
          <a:lstStyle>
            <a:lvl1pPr>
              <a:defRPr sz="1600">
                <a:solidFill>
                  <a:srgbClr val="002060"/>
                </a:solidFill>
                <a:latin typeface="Arial Nova" panose="020B0504020202020204" pitchFamily="34" charset="0"/>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8497234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lvl1pPr>
              <a:buClr>
                <a:srgbClr val="002060"/>
              </a:buClr>
              <a:defRPr>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lvl1pPr>
              <a:buClr>
                <a:srgbClr val="002060"/>
              </a:buClr>
              <a:defRPr>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B8E1A0-F19E-43ED-A9FD-BBBB6365A0B1}" type="datetime1">
              <a:rPr lang="en-US" smtClean="0"/>
              <a:t>3/9/2023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lvl1pPr>
              <a:defRPr>
                <a:solidFill>
                  <a:srgbClr val="002060"/>
                </a:solidFill>
                <a:latin typeface="Arial Nova" panose="020B0504020202020204" pitchFamily="34" charset="0"/>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173285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a:stretch>
            <a:fillRect/>
          </a:stretch>
        </p:blipFill>
        <p:spPr>
          <a:xfrm>
            <a:off x="10161625" y="6041605"/>
            <a:ext cx="1828959" cy="579170"/>
          </a:xfrm>
          <a:prstGeom prst="rect">
            <a:avLst/>
          </a:prstGeom>
        </p:spPr>
      </p:pic>
    </p:spTree>
    <p:extLst>
      <p:ext uri="{BB962C8B-B14F-4D97-AF65-F5344CB8AC3E}">
        <p14:creationId xmlns:p14="http://schemas.microsoft.com/office/powerpoint/2010/main" val="415548229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a:stretch>
            <a:fillRect/>
          </a:stretch>
        </p:blipFill>
        <p:spPr>
          <a:xfrm>
            <a:off x="10040599" y="5994257"/>
            <a:ext cx="1828959" cy="579170"/>
          </a:xfrm>
          <a:prstGeom prst="rect">
            <a:avLst/>
          </a:prstGeom>
        </p:spPr>
      </p:pic>
    </p:spTree>
    <p:extLst>
      <p:ext uri="{BB962C8B-B14F-4D97-AF65-F5344CB8AC3E}">
        <p14:creationId xmlns:p14="http://schemas.microsoft.com/office/powerpoint/2010/main" val="12805233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buClr>
                <a:schemeClr val="accent1"/>
              </a:buClr>
              <a:defRPr sz="2000">
                <a:solidFill>
                  <a:srgbClr val="002060"/>
                </a:solidFill>
                <a:latin typeface="Arial Nova" panose="020B0504020202020204" pitchFamily="34" charset="0"/>
              </a:defRPr>
            </a:lvl1pPr>
            <a:lvl2pPr>
              <a:buClr>
                <a:schemeClr val="accent1"/>
              </a:buClr>
              <a:defRPr sz="1800">
                <a:solidFill>
                  <a:srgbClr val="002060"/>
                </a:solidFill>
                <a:latin typeface="Arial Nova" panose="020B0504020202020204" pitchFamily="34" charset="0"/>
              </a:defRPr>
            </a:lvl2pPr>
            <a:lvl3pPr>
              <a:buClr>
                <a:schemeClr val="accent1"/>
              </a:buClr>
              <a:defRPr sz="1600">
                <a:solidFill>
                  <a:srgbClr val="002060"/>
                </a:solidFill>
                <a:latin typeface="Arial Nova" panose="020B0504020202020204" pitchFamily="34" charset="0"/>
              </a:defRPr>
            </a:lvl3pPr>
            <a:lvl4pPr>
              <a:buClr>
                <a:schemeClr val="accent1"/>
              </a:buClr>
              <a:defRPr sz="1400">
                <a:solidFill>
                  <a:srgbClr val="002060"/>
                </a:solidFill>
                <a:latin typeface="Arial Nova" panose="020B0504020202020204" pitchFamily="34" charset="0"/>
              </a:defRPr>
            </a:lvl4pPr>
            <a:lvl5pPr>
              <a:buClr>
                <a:schemeClr val="accent1"/>
              </a:buClr>
              <a:defRPr sz="1400">
                <a:solidFill>
                  <a:srgbClr val="002060"/>
                </a:solidFill>
                <a:latin typeface="Arial Nova" panose="020B0504020202020204" pitchFamily="34" charset="0"/>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EA0697B2-505F-4AC8-8F94-72E521A0B74F}" type="datetime1">
              <a:rPr lang="en-US" smtClean="0"/>
              <a:t>3/9/2023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latin typeface="Arial Nova" panose="020B0504020202020204" pitchFamily="34" charset="0"/>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4329940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solidFill>
                  <a:srgbClr val="00206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DEFF899-93D7-4212-8D3F-0D755BDEB77C}" type="datetime1">
              <a:rPr lang="en-US" smtClean="0"/>
              <a:t>3/9/2023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002060"/>
                </a:solidFill>
                <a:latin typeface="Arial Nova" panose="020B0504020202020204" pitchFamily="34" charset="0"/>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125978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16496B-62A4-45AD-A174-D929C967C4CB}" type="datetime1">
              <a:rPr lang="en-US" smtClean="0"/>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953373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832A0D10-1C02-40CB-A684-779709F45FE8}" type="datetime1">
              <a:rPr lang="en-US" smtClean="0"/>
              <a:t>3/9/2023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8941418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1">
                <a:solidFill>
                  <a:schemeClr val="bg1"/>
                </a:solidFill>
                <a:latin typeface="Arial" panose="020B0604020202020204" pitchFamily="34" charset="0"/>
                <a:cs typeface="Arial" panose="020B0604020202020204" pitchFamily="34" charset="0"/>
              </a:defRPr>
            </a:lvl1pPr>
          </a:lstStyle>
          <a:p>
            <a:r>
              <a:rPr lang="en-US" dirty="0"/>
              <a:t>JAN is funded by a contract with the Office of disability employment policy, </a:t>
            </a:r>
            <a:r>
              <a:rPr lang="en-US" dirty="0" err="1"/>
              <a:t>u.s.</a:t>
            </a:r>
            <a:r>
              <a:rPr lang="en-US" dirty="0"/>
              <a:t> department of labor.</a:t>
            </a:r>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1897" y="5369586"/>
            <a:ext cx="684659" cy="951676"/>
          </a:xfrm>
          <a:prstGeom prst="rect">
            <a:avLst/>
          </a:prstGeom>
        </p:spPr>
      </p:pic>
    </p:spTree>
    <p:extLst>
      <p:ext uri="{BB962C8B-B14F-4D97-AF65-F5344CB8AC3E}">
        <p14:creationId xmlns:p14="http://schemas.microsoft.com/office/powerpoint/2010/main" val="1996648573"/>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974947682"/>
      </p:ext>
    </p:extLst>
  </p:cSld>
  <p:clrMapOvr>
    <a:masterClrMapping/>
  </p:clrMapOvr>
  <p:transition spd="slow">
    <p:zoom/>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a:solidFill>
                  <a:schemeClr val="accent1"/>
                </a:solidFill>
                <a:latin typeface="Arial Nova" panose="020B0504020202020204" pitchFamily="34" charset="0"/>
                <a:cs typeface="Arial" panose="020B0604020202020204" pitchFamily="34" charset="0"/>
              </a:defRPr>
            </a:lvl1pPr>
            <a:lvl2pPr>
              <a:buClr>
                <a:schemeClr val="accent1"/>
              </a:buClr>
              <a:defRPr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800"/>
            </a:lvl1pPr>
          </a:lstStyle>
          <a:p>
            <a:fld id="{D57F1E4F-1CFF-5643-939E-217C01CDF565}" type="slidenum">
              <a:rPr lang="en-US" smtClean="0"/>
              <a:pPr/>
              <a:t>‹#›</a:t>
            </a:fld>
            <a:endParaRPr lang="en-US" dirty="0"/>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20416" y="6064502"/>
            <a:ext cx="1830966" cy="580832"/>
          </a:xfrm>
          <a:prstGeom prst="rect">
            <a:avLst/>
          </a:prstGeom>
        </p:spPr>
      </p:pic>
    </p:spTree>
    <p:extLst>
      <p:ext uri="{BB962C8B-B14F-4D97-AF65-F5344CB8AC3E}">
        <p14:creationId xmlns:p14="http://schemas.microsoft.com/office/powerpoint/2010/main" val="188886399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66C84B26-3D2A-4741-A536-840D4BB0A26D}" type="datetime1">
              <a:rPr lang="en-US" smtClean="0"/>
              <a:t>3/9/2023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443093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F33448-939B-4EC9-AF81-FED917661257}" type="datetime1">
              <a:rPr lang="en-US" smtClean="0"/>
              <a:t>3/9/2023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079106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B8E1A0-F19E-43ED-A9FD-BBBB6365A0B1}" type="datetime1">
              <a:rPr lang="en-US" smtClean="0"/>
              <a:t>3/9/2023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8149990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61625" y="6041605"/>
            <a:ext cx="1828959" cy="579170"/>
          </a:xfrm>
          <a:prstGeom prst="rect">
            <a:avLst/>
          </a:prstGeom>
        </p:spPr>
      </p:pic>
    </p:spTree>
    <p:extLst>
      <p:ext uri="{BB962C8B-B14F-4D97-AF65-F5344CB8AC3E}">
        <p14:creationId xmlns:p14="http://schemas.microsoft.com/office/powerpoint/2010/main" val="419574853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40599" y="5994257"/>
            <a:ext cx="1828959" cy="579170"/>
          </a:xfrm>
          <a:prstGeom prst="rect">
            <a:avLst/>
          </a:prstGeom>
        </p:spPr>
      </p:pic>
    </p:spTree>
    <p:extLst>
      <p:ext uri="{BB962C8B-B14F-4D97-AF65-F5344CB8AC3E}">
        <p14:creationId xmlns:p14="http://schemas.microsoft.com/office/powerpoint/2010/main" val="35481106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EA0697B2-505F-4AC8-8F94-72E521A0B74F}" type="datetime1">
              <a:rPr lang="en-US" smtClean="0"/>
              <a:t>3/9/2023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989897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EFF899-93D7-4212-8D3F-0D755BDEB77C}" type="datetime1">
              <a:rPr lang="en-US" smtClean="0"/>
              <a:t>3/9/2023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2073193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16496B-62A4-45AD-A174-D929C967C4CB}" type="datetime1">
              <a:rPr lang="en-US" smtClean="0"/>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7917828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832A0D10-1C02-40CB-A684-779709F45FE8}" type="datetime1">
              <a:rPr lang="en-US" smtClean="0"/>
              <a:t>3/9/2023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07428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5" name="Rectangle 4"/>
          <p:cNvSpPr/>
          <p:nvPr userDrawn="1"/>
        </p:nvSpPr>
        <p:spPr>
          <a:xfrm>
            <a:off x="1121835" y="1292228"/>
            <a:ext cx="10460567"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prstClr val="white"/>
              </a:solidFill>
            </a:endParaRPr>
          </a:p>
        </p:txBody>
      </p:sp>
      <p:sp>
        <p:nvSpPr>
          <p:cNvPr id="3" name="Content Placeholder 2"/>
          <p:cNvSpPr>
            <a:spLocks noGrp="1"/>
          </p:cNvSpPr>
          <p:nvPr>
            <p:ph sz="half" idx="1"/>
          </p:nvPr>
        </p:nvSpPr>
        <p:spPr>
          <a:xfrm>
            <a:off x="1219200" y="1524000"/>
            <a:ext cx="49784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4864" y="1524000"/>
            <a:ext cx="4974336"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8818799E-D89E-43A9-951B-2AEA492F370D}" type="slidenum">
              <a:rPr lang="en-US"/>
              <a:pPr>
                <a:defRPr/>
              </a:pPr>
              <a:t>‹#›</a:t>
            </a:fld>
            <a:endParaRPr lang="en-US"/>
          </a:p>
        </p:txBody>
      </p:sp>
    </p:spTree>
    <p:extLst>
      <p:ext uri="{BB962C8B-B14F-4D97-AF65-F5344CB8AC3E}">
        <p14:creationId xmlns:p14="http://schemas.microsoft.com/office/powerpoint/2010/main" val="1160861827"/>
      </p:ext>
    </p:extLst>
  </p:cSld>
  <p:clrMapOvr>
    <a:masterClrMapping/>
  </p:clrMapOvr>
  <p:transition spd="slow">
    <p:zo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Rectangle 2"/>
          <p:cNvSpPr/>
          <p:nvPr userDrawn="1"/>
        </p:nvSpPr>
        <p:spPr>
          <a:xfrm>
            <a:off x="1121834" y="381001"/>
            <a:ext cx="10460567" cy="5330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p>
        </p:txBody>
      </p:sp>
      <p:pic>
        <p:nvPicPr>
          <p:cNvPr id="4" name="Picture 11" descr="JAN Logo&#10;&#10;Practical Solutions&#10;Workplace Success"/>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085168" y="381000"/>
            <a:ext cx="749723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1117600" y="3200400"/>
            <a:ext cx="10464800" cy="1066800"/>
          </a:xfrm>
        </p:spPr>
        <p:txBody>
          <a:bodyPr>
            <a:normAutofit/>
          </a:bodyPr>
          <a:lstStyle>
            <a:lvl1pPr algn="ctr">
              <a:defRPr sz="2800" b="1" baseline="0"/>
            </a:lvl1pPr>
            <a:lvl2pPr marL="0" algn="ctr">
              <a:buNone/>
              <a:defRPr sz="2400" baseline="0"/>
            </a:lvl2pPr>
            <a:lvl3pPr>
              <a:defRPr sz="2000"/>
            </a:lvl3pPr>
            <a:lvl4pPr>
              <a:defRPr sz="1800"/>
            </a:lvl4pPr>
            <a:lvl5pPr>
              <a:defRPr sz="1800"/>
            </a:lvl5pPr>
          </a:lstStyle>
          <a:p>
            <a:pPr lvl="0"/>
            <a:r>
              <a:rPr lang="en-US"/>
              <a:t>Click to edit Master text styles</a:t>
            </a:r>
          </a:p>
          <a:p>
            <a:pPr lvl="1"/>
            <a:r>
              <a:rPr lang="en-US"/>
              <a:t>Second level</a:t>
            </a:r>
          </a:p>
        </p:txBody>
      </p:sp>
      <p:sp>
        <p:nvSpPr>
          <p:cNvPr id="5" name="Slide Number Placeholder 5"/>
          <p:cNvSpPr>
            <a:spLocks noGrp="1"/>
          </p:cNvSpPr>
          <p:nvPr>
            <p:ph type="sldNum" sz="quarter" idx="10"/>
          </p:nvPr>
        </p:nvSpPr>
        <p:spPr/>
        <p:txBody>
          <a:bodyPr/>
          <a:lstStyle>
            <a:lvl1pPr>
              <a:defRPr/>
            </a:lvl1pPr>
          </a:lstStyle>
          <a:p>
            <a:pPr>
              <a:defRPr/>
            </a:pPr>
            <a:fld id="{466793D8-E210-47B0-B4A8-7731D1DD714A}" type="slidenum">
              <a:rPr lang="en-US" altLang="en-US"/>
              <a:pPr>
                <a:defRPr/>
              </a:pPr>
              <a:t>‹#›</a:t>
            </a:fld>
            <a:endParaRPr lang="en-US" altLang="en-US"/>
          </a:p>
        </p:txBody>
      </p:sp>
    </p:spTree>
    <p:extLst>
      <p:ext uri="{BB962C8B-B14F-4D97-AF65-F5344CB8AC3E}">
        <p14:creationId xmlns:p14="http://schemas.microsoft.com/office/powerpoint/2010/main" val="3342617433"/>
      </p:ext>
    </p:extLst>
  </p:cSld>
  <p:clrMapOvr>
    <a:masterClrMapping/>
  </p:clrMapOvr>
  <p:transition spd="slow">
    <p:zo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Screenshot">
    <p:spTree>
      <p:nvGrpSpPr>
        <p:cNvPr id="1" name=""/>
        <p:cNvGrpSpPr/>
        <p:nvPr/>
      </p:nvGrpSpPr>
      <p:grpSpPr>
        <a:xfrm>
          <a:off x="0" y="0"/>
          <a:ext cx="0" cy="0"/>
          <a:chOff x="0" y="0"/>
          <a:chExt cx="0" cy="0"/>
        </a:xfrm>
      </p:grpSpPr>
      <p:sp>
        <p:nvSpPr>
          <p:cNvPr id="4" name="Title Placeholder 11">
            <a:extLst>
              <a:ext uri="{FF2B5EF4-FFF2-40B4-BE49-F238E27FC236}">
                <a16:creationId xmlns:a16="http://schemas.microsoft.com/office/drawing/2014/main" id="{1E2021DC-A5E0-49B6-AFEF-A7A5ECA5F333}"/>
              </a:ext>
            </a:extLst>
          </p:cNvPr>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 name="Rectangle 1"/>
          <p:cNvSpPr/>
          <p:nvPr userDrawn="1"/>
        </p:nvSpPr>
        <p:spPr>
          <a:xfrm>
            <a:off x="1121664" y="1298448"/>
            <a:ext cx="10460736" cy="5184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p:cNvSpPr>
            <a:spLocks noGrp="1"/>
          </p:cNvSpPr>
          <p:nvPr>
            <p:ph type="sldNum" sz="quarter" idx="10"/>
          </p:nvPr>
        </p:nvSpPr>
        <p:spPr/>
        <p:txBody>
          <a:bodyPr/>
          <a:lstStyle>
            <a:lvl1pPr>
              <a:defRPr/>
            </a:lvl1pPr>
          </a:lstStyle>
          <a:p>
            <a:pPr>
              <a:defRPr/>
            </a:pPr>
            <a:fld id="{34721FB7-C0A5-47CA-819C-4FFA2629E122}" type="slidenum">
              <a:rPr lang="en-US" altLang="en-US"/>
              <a:pPr>
                <a:defRPr/>
              </a:pPr>
              <a:t>‹#›</a:t>
            </a:fld>
            <a:endParaRPr lang="en-US" altLang="en-US"/>
          </a:p>
        </p:txBody>
      </p:sp>
    </p:spTree>
    <p:extLst>
      <p:ext uri="{BB962C8B-B14F-4D97-AF65-F5344CB8AC3E}">
        <p14:creationId xmlns:p14="http://schemas.microsoft.com/office/powerpoint/2010/main" val="1915361887"/>
      </p:ext>
    </p:extLst>
  </p:cSld>
  <p:clrMapOvr>
    <a:masterClrMapping/>
  </p:clrMapOvr>
  <p:transition spd="slow">
    <p:zo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5" name="Rectangle 4"/>
          <p:cNvSpPr/>
          <p:nvPr userDrawn="1"/>
        </p:nvSpPr>
        <p:spPr>
          <a:xfrm>
            <a:off x="1121834" y="1292226"/>
            <a:ext cx="10460567"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prstClr val="white"/>
              </a:solidFill>
            </a:endParaRPr>
          </a:p>
        </p:txBody>
      </p:sp>
      <p:sp>
        <p:nvSpPr>
          <p:cNvPr id="6" name="Title Placeholder 11">
            <a:extLst>
              <a:ext uri="{FF2B5EF4-FFF2-40B4-BE49-F238E27FC236}">
                <a16:creationId xmlns:a16="http://schemas.microsoft.com/office/drawing/2014/main" id="{6D42BC36-7E3B-4F46-B593-4B9E7F1BF4FB}"/>
              </a:ext>
            </a:extLst>
          </p:cNvPr>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Content Placeholder 2"/>
          <p:cNvSpPr>
            <a:spLocks noGrp="1"/>
          </p:cNvSpPr>
          <p:nvPr>
            <p:ph sz="half" idx="1"/>
          </p:nvPr>
        </p:nvSpPr>
        <p:spPr>
          <a:xfrm>
            <a:off x="1219200" y="1524000"/>
            <a:ext cx="49784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4864" y="1524000"/>
            <a:ext cx="4974336"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0"/>
          </p:nvPr>
        </p:nvSpPr>
        <p:spPr/>
        <p:txBody>
          <a:bodyPr/>
          <a:lstStyle>
            <a:lvl1pPr>
              <a:defRPr/>
            </a:lvl1pPr>
          </a:lstStyle>
          <a:p>
            <a:pPr>
              <a:defRPr/>
            </a:pPr>
            <a:fld id="{4D98D1BA-2478-40B5-9DFA-9E617D8EE9D1}" type="slidenum">
              <a:rPr lang="en-US" altLang="en-US"/>
              <a:pPr>
                <a:defRPr/>
              </a:pPr>
              <a:t>‹#›</a:t>
            </a:fld>
            <a:endParaRPr lang="en-US" altLang="en-US"/>
          </a:p>
        </p:txBody>
      </p:sp>
    </p:spTree>
    <p:extLst>
      <p:ext uri="{BB962C8B-B14F-4D97-AF65-F5344CB8AC3E}">
        <p14:creationId xmlns:p14="http://schemas.microsoft.com/office/powerpoint/2010/main" val="2101338625"/>
      </p:ext>
    </p:extLst>
  </p:cSld>
  <p:clrMapOvr>
    <a:masterClrMapping/>
  </p:clrMapOvr>
  <p:transition spd="slow">
    <p:zo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1">
                <a:solidFill>
                  <a:schemeClr val="bg1"/>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177442385"/>
      </p:ext>
    </p:extLst>
  </p:cSld>
  <p:clrMapOvr>
    <a:masterClrMapping/>
  </p:clrMapOvr>
  <p:hf hdr="0" dt="0"/>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a:solidFill>
                  <a:schemeClr val="accent1"/>
                </a:solidFill>
                <a:latin typeface="Arial Nova" panose="020B0504020202020204" pitchFamily="34" charset="0"/>
                <a:cs typeface="Arial" panose="020B0604020202020204" pitchFamily="34" charset="0"/>
              </a:defRPr>
            </a:lvl1pPr>
            <a:lvl2pPr>
              <a:buClr>
                <a:schemeClr val="accent1"/>
              </a:buClr>
              <a:defRPr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7691194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66C84B26-3D2A-4741-A536-840D4BB0A26D}" type="datetime1">
              <a:rPr lang="en-US" smtClean="0"/>
              <a:t>3/9/2023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1349302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F33448-939B-4EC9-AF81-FED917661257}" type="datetime1">
              <a:rPr lang="en-US" smtClean="0"/>
              <a:t>3/9/2023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4598672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B8E1A0-F19E-43ED-A9FD-BBBB6365A0B1}" type="datetime1">
              <a:rPr lang="en-US" smtClean="0"/>
              <a:t>3/9/2023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6445695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61625" y="6041605"/>
            <a:ext cx="1828959" cy="579170"/>
          </a:xfrm>
          <a:prstGeom prst="rect">
            <a:avLst/>
          </a:prstGeom>
        </p:spPr>
      </p:pic>
    </p:spTree>
    <p:extLst>
      <p:ext uri="{BB962C8B-B14F-4D97-AF65-F5344CB8AC3E}">
        <p14:creationId xmlns:p14="http://schemas.microsoft.com/office/powerpoint/2010/main" val="43518988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40599" y="5994257"/>
            <a:ext cx="1828959" cy="579170"/>
          </a:xfrm>
          <a:prstGeom prst="rect">
            <a:avLst/>
          </a:prstGeom>
        </p:spPr>
      </p:pic>
    </p:spTree>
    <p:extLst>
      <p:ext uri="{BB962C8B-B14F-4D97-AF65-F5344CB8AC3E}">
        <p14:creationId xmlns:p14="http://schemas.microsoft.com/office/powerpoint/2010/main" val="2031444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1200"/>
              </a:spcBef>
              <a:spcAft>
                <a:spcPts val="0"/>
              </a:spcAft>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1"/>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Mobility Impairments in the Workplace</a:t>
            </a:r>
          </a:p>
        </p:txBody>
      </p:sp>
      <p:sp>
        <p:nvSpPr>
          <p:cNvPr id="5" name="Slide Number Placeholder 5"/>
          <p:cNvSpPr>
            <a:spLocks noGrp="1"/>
          </p:cNvSpPr>
          <p:nvPr>
            <p:ph type="sldNum" sz="quarter" idx="10"/>
          </p:nvPr>
        </p:nvSpPr>
        <p:spPr/>
        <p:txBody>
          <a:bodyPr/>
          <a:lstStyle>
            <a:lvl1pPr fontAlgn="auto">
              <a:spcBef>
                <a:spcPts val="0"/>
              </a:spcBef>
              <a:spcAft>
                <a:spcPts val="0"/>
              </a:spcAft>
              <a:defRPr>
                <a:cs typeface="+mn-cs"/>
              </a:defRPr>
            </a:lvl1pPr>
          </a:lstStyle>
          <a:p>
            <a:pPr>
              <a:defRPr/>
            </a:pPr>
            <a:fld id="{95AD9419-96F4-4E1E-A96B-CDF539914427}" type="slidenum">
              <a:rPr lang="en-US" altLang="en-US"/>
              <a:pPr>
                <a:defRPr/>
              </a:pPr>
              <a:t>‹#›</a:t>
            </a:fld>
            <a:endParaRPr lang="en-US" altLang="en-US"/>
          </a:p>
        </p:txBody>
      </p:sp>
    </p:spTree>
    <p:extLst>
      <p:ext uri="{BB962C8B-B14F-4D97-AF65-F5344CB8AC3E}">
        <p14:creationId xmlns:p14="http://schemas.microsoft.com/office/powerpoint/2010/main" val="2916279209"/>
      </p:ext>
    </p:extLst>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EA0697B2-505F-4AC8-8F94-72E521A0B74F}" type="datetime1">
              <a:rPr lang="en-US" smtClean="0"/>
              <a:t>3/9/2023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101084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EFF899-93D7-4212-8D3F-0D755BDEB77C}" type="datetime1">
              <a:rPr lang="en-US" smtClean="0"/>
              <a:t>3/9/2023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7385218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16496B-62A4-45AD-A174-D929C967C4CB}" type="datetime1">
              <a:rPr lang="en-US" smtClean="0"/>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9414233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832A0D10-1C02-40CB-A684-779709F45FE8}" type="datetime1">
              <a:rPr lang="en-US" smtClean="0"/>
              <a:t>3/9/2023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843142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1C053A-FEA1-46C7-A039-369D528A951E}"/>
              </a:ext>
            </a:extLst>
          </p:cNvPr>
          <p:cNvSpPr txBox="1">
            <a:spLocks noChangeArrowheads="1"/>
          </p:cNvSpPr>
          <p:nvPr userDrawn="1"/>
        </p:nvSpPr>
        <p:spPr bwMode="auto">
          <a:xfrm>
            <a:off x="1016000" y="457200"/>
            <a:ext cx="7213600" cy="554038"/>
          </a:xfrm>
          <a:prstGeom prst="rect">
            <a:avLst/>
          </a:prstGeom>
          <a:solidFill>
            <a:schemeClr val="bg1"/>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200"/>
              </a:spcBef>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F1BA7F88-DF26-48B1-AD82-5CFA34AB89C9}"/>
              </a:ext>
            </a:extLst>
          </p:cNvPr>
          <p:cNvSpPr>
            <a:spLocks noGrp="1"/>
          </p:cNvSpPr>
          <p:nvPr>
            <p:ph type="sldNum" sz="quarter" idx="10"/>
          </p:nvPr>
        </p:nvSpPr>
        <p:spPr/>
        <p:txBody>
          <a:bodyPr/>
          <a:lstStyle>
            <a:lvl1pPr eaLnBrk="0" hangingPunct="0">
              <a:defRPr/>
            </a:lvl1pPr>
          </a:lstStyle>
          <a:p>
            <a:pPr>
              <a:defRPr/>
            </a:pPr>
            <a:fld id="{82B258E5-1D93-48DC-A97B-AF9BA5273705}" type="slidenum">
              <a:rPr lang="en-US" altLang="en-US"/>
              <a:pPr>
                <a:defRPr/>
              </a:pPr>
              <a:t>‹#›</a:t>
            </a:fld>
            <a:endParaRPr lang="en-US" altLang="en-US"/>
          </a:p>
        </p:txBody>
      </p:sp>
    </p:spTree>
    <p:extLst>
      <p:ext uri="{BB962C8B-B14F-4D97-AF65-F5344CB8AC3E}">
        <p14:creationId xmlns:p14="http://schemas.microsoft.com/office/powerpoint/2010/main" val="2306800869"/>
      </p:ext>
    </p:extLst>
  </p:cSld>
  <p:clrMapOvr>
    <a:masterClrMapping/>
  </p:clrMapOvr>
  <p:transition spd="med">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200"/>
              </a:spcBef>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a:defRPr/>
            </a:lvl1pPr>
          </a:lstStyle>
          <a:p>
            <a:pPr>
              <a:defRPr/>
            </a:pPr>
            <a:fld id="{42AE3377-94E3-48CA-877E-F7FF6D94B38B}" type="slidenum">
              <a:rPr lang="en-US"/>
              <a:pPr>
                <a:defRPr/>
              </a:pPr>
              <a:t>‹#›</a:t>
            </a:fld>
            <a:endParaRPr lang="en-US"/>
          </a:p>
        </p:txBody>
      </p:sp>
    </p:spTree>
    <p:extLst>
      <p:ext uri="{BB962C8B-B14F-4D97-AF65-F5344CB8AC3E}">
        <p14:creationId xmlns:p14="http://schemas.microsoft.com/office/powerpoint/2010/main" val="4179270475"/>
      </p:ext>
    </p:extLst>
  </p:cSld>
  <p:clrMapOvr>
    <a:masterClrMapping/>
  </p:clrMapOvr>
  <p:transition spd="slow">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dirty="0">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a:defRPr>
                <a:cs typeface="+mn-cs"/>
              </a:defRPr>
            </a:lvl1pPr>
          </a:lstStyle>
          <a:p>
            <a:pPr>
              <a:defRPr/>
            </a:pPr>
            <a:fld id="{32333E05-7FC7-4664-8298-5DE09446A44B}" type="slidenum">
              <a:rPr lang="en-US"/>
              <a:pPr>
                <a:defRPr/>
              </a:pPr>
              <a:t>‹#›</a:t>
            </a:fld>
            <a:endParaRPr lang="en-US" dirty="0"/>
          </a:p>
        </p:txBody>
      </p:sp>
    </p:spTree>
    <p:extLst>
      <p:ext uri="{BB962C8B-B14F-4D97-AF65-F5344CB8AC3E}">
        <p14:creationId xmlns:p14="http://schemas.microsoft.com/office/powerpoint/2010/main" val="1675395461"/>
      </p:ext>
    </p:extLst>
  </p:cSld>
  <p:clrMapOvr>
    <a:masterClrMapping/>
  </p:clrMapOvr>
  <p:transition spd="slow">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4" name="Title Placeholder 11">
            <a:extLst>
              <a:ext uri="{FF2B5EF4-FFF2-40B4-BE49-F238E27FC236}">
                <a16:creationId xmlns:a16="http://schemas.microsoft.com/office/drawing/2014/main" id="{59452D24-FA63-4026-8EB7-E1431905C0B9}"/>
              </a:ext>
            </a:extLst>
          </p:cNvPr>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a:defRPr/>
            </a:lvl1pPr>
          </a:lstStyle>
          <a:p>
            <a:pPr>
              <a:defRPr/>
            </a:pPr>
            <a:fld id="{34721FB7-C0A5-47CA-819C-4FFA2629E122}" type="slidenum">
              <a:rPr lang="en-US" altLang="en-US"/>
              <a:pPr>
                <a:defRPr/>
              </a:pPr>
              <a:t>‹#›</a:t>
            </a:fld>
            <a:endParaRPr lang="en-US" altLang="en-US"/>
          </a:p>
        </p:txBody>
      </p:sp>
    </p:spTree>
    <p:extLst>
      <p:ext uri="{BB962C8B-B14F-4D97-AF65-F5344CB8AC3E}">
        <p14:creationId xmlns:p14="http://schemas.microsoft.com/office/powerpoint/2010/main" val="3304325806"/>
      </p:ext>
    </p:extLst>
  </p:cSld>
  <p:clrMapOvr>
    <a:masterClrMapping/>
  </p:clrMapOvr>
  <p:transition spd="slow">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1">
                <a:solidFill>
                  <a:schemeClr val="bg1"/>
                </a:solidFill>
                <a:latin typeface="Arial" panose="020B0604020202020204" pitchFamily="34" charset="0"/>
                <a:cs typeface="Arial" panose="020B0604020202020204" pitchFamily="34" charset="0"/>
              </a:defRPr>
            </a:lvl1pPr>
          </a:lstStyle>
          <a:p>
            <a:endParaRPr lang="en-US" dirty="0"/>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a:stretch>
            <a:fillRect/>
          </a:stretch>
        </p:blipFill>
        <p:spPr>
          <a:xfrm>
            <a:off x="531897" y="5369586"/>
            <a:ext cx="684659" cy="951676"/>
          </a:xfrm>
          <a:prstGeom prst="rect">
            <a:avLst/>
          </a:prstGeom>
        </p:spPr>
      </p:pic>
    </p:spTree>
    <p:extLst>
      <p:ext uri="{BB962C8B-B14F-4D97-AF65-F5344CB8AC3E}">
        <p14:creationId xmlns:p14="http://schemas.microsoft.com/office/powerpoint/2010/main" val="3928554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a:solidFill>
                  <a:schemeClr val="accent1"/>
                </a:solidFill>
                <a:latin typeface="Arial Nova" panose="020B0504020202020204" pitchFamily="34" charset="0"/>
                <a:cs typeface="Arial" panose="020B0604020202020204" pitchFamily="34" charset="0"/>
              </a:defRPr>
            </a:lvl1pPr>
            <a:lvl2pPr>
              <a:buClr>
                <a:schemeClr val="accent1"/>
              </a:buClr>
              <a:defRPr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800"/>
            </a:lvl1pPr>
          </a:lstStyle>
          <a:p>
            <a:fld id="{D57F1E4F-1CFF-5643-939E-217C01CDF565}" type="slidenum">
              <a:rPr lang="en-US" smtClean="0"/>
              <a:pPr/>
              <a:t>‹#›</a:t>
            </a:fld>
            <a:endParaRPr lang="en-US" dirty="0"/>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a:stretch>
            <a:fillRect/>
          </a:stretch>
        </p:blipFill>
        <p:spPr>
          <a:xfrm>
            <a:off x="10220416" y="6064502"/>
            <a:ext cx="1830966" cy="580832"/>
          </a:xfrm>
          <a:prstGeom prst="rect">
            <a:avLst/>
          </a:prstGeom>
        </p:spPr>
      </p:pic>
    </p:spTree>
    <p:extLst>
      <p:ext uri="{BB962C8B-B14F-4D97-AF65-F5344CB8AC3E}">
        <p14:creationId xmlns:p14="http://schemas.microsoft.com/office/powerpoint/2010/main" val="6535914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a:solidFill>
                  <a:schemeClr val="accent1"/>
                </a:solidFill>
                <a:latin typeface="Arial Nova" panose="020B0504020202020204" pitchFamily="34" charset="0"/>
                <a:cs typeface="Arial" panose="020B0604020202020204" pitchFamily="34" charset="0"/>
              </a:defRPr>
            </a:lvl1pPr>
            <a:lvl2pPr>
              <a:buClr>
                <a:schemeClr val="accent1"/>
              </a:buClr>
              <a:defRPr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800"/>
            </a:lvl1pPr>
          </a:lstStyle>
          <a:p>
            <a:fld id="{D57F1E4F-1CFF-5643-939E-217C01CDF565}" type="slidenum">
              <a:rPr lang="en-US" smtClean="0"/>
              <a:pPr/>
              <a:t>‹#›</a:t>
            </a:fld>
            <a:endParaRPr lang="en-US" dirty="0"/>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0416" y="6064502"/>
            <a:ext cx="1830966" cy="580832"/>
          </a:xfrm>
          <a:prstGeom prst="rect">
            <a:avLst/>
          </a:prstGeom>
        </p:spPr>
      </p:pic>
    </p:spTree>
    <p:extLst>
      <p:ext uri="{BB962C8B-B14F-4D97-AF65-F5344CB8AC3E}">
        <p14:creationId xmlns:p14="http://schemas.microsoft.com/office/powerpoint/2010/main" val="37427855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482992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Slide Number Placeholder 5">
            <a:extLst>
              <a:ext uri="{FF2B5EF4-FFF2-40B4-BE49-F238E27FC236}">
                <a16:creationId xmlns:a16="http://schemas.microsoft.com/office/drawing/2014/main" id="{597CD53F-C165-48A8-8BA6-724CE40B9C24}"/>
              </a:ext>
            </a:extLst>
          </p:cNvPr>
          <p:cNvSpPr>
            <a:spLocks noGrp="1"/>
          </p:cNvSpPr>
          <p:nvPr>
            <p:ph type="sldNum" sz="quarter" idx="12"/>
          </p:nvPr>
        </p:nvSpPr>
        <p:spPr>
          <a:xfrm>
            <a:off x="11031989" y="70115"/>
            <a:ext cx="717635" cy="335001"/>
          </a:xfrm>
        </p:spPr>
        <p:txBody>
          <a:bodyPr/>
          <a:lstStyle>
            <a:lvl1pPr>
              <a:defRPr sz="1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746598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14" name="Slide Number Placeholder 5">
            <a:extLst>
              <a:ext uri="{FF2B5EF4-FFF2-40B4-BE49-F238E27FC236}">
                <a16:creationId xmlns:a16="http://schemas.microsoft.com/office/drawing/2014/main" id="{84B98A89-1AAC-4EE2-8301-BDAD867AE6D0}"/>
              </a:ext>
            </a:extLst>
          </p:cNvPr>
          <p:cNvSpPr>
            <a:spLocks noGrp="1"/>
          </p:cNvSpPr>
          <p:nvPr>
            <p:ph type="sldNum" sz="quarter" idx="12"/>
          </p:nvPr>
        </p:nvSpPr>
        <p:spPr>
          <a:xfrm>
            <a:off x="11031989" y="70115"/>
            <a:ext cx="717635" cy="335001"/>
          </a:xfrm>
        </p:spPr>
        <p:txBody>
          <a:bodyPr/>
          <a:lstStyle>
            <a:lvl1pPr>
              <a:defRPr sz="1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720100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a:stretch>
            <a:fillRect/>
          </a:stretch>
        </p:blipFill>
        <p:spPr>
          <a:xfrm>
            <a:off x="10161625" y="6041605"/>
            <a:ext cx="1828959" cy="579170"/>
          </a:xfrm>
          <a:prstGeom prst="rect">
            <a:avLst/>
          </a:prstGeom>
        </p:spPr>
      </p:pic>
      <p:sp>
        <p:nvSpPr>
          <p:cNvPr id="5" name="Slide Number Placeholder 5">
            <a:extLst>
              <a:ext uri="{FF2B5EF4-FFF2-40B4-BE49-F238E27FC236}">
                <a16:creationId xmlns:a16="http://schemas.microsoft.com/office/drawing/2014/main" id="{6C931DDC-1742-4AF6-BF8C-7E8E76240917}"/>
              </a:ext>
            </a:extLst>
          </p:cNvPr>
          <p:cNvSpPr>
            <a:spLocks noGrp="1"/>
          </p:cNvSpPr>
          <p:nvPr>
            <p:ph type="sldNum" sz="quarter" idx="12"/>
          </p:nvPr>
        </p:nvSpPr>
        <p:spPr>
          <a:xfrm>
            <a:off x="11031989" y="70115"/>
            <a:ext cx="717635" cy="335001"/>
          </a:xfrm>
        </p:spPr>
        <p:txBody>
          <a:bodyPr/>
          <a:lstStyle>
            <a:lvl1pPr>
              <a:defRPr sz="1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247444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a:stretch>
            <a:fillRect/>
          </a:stretch>
        </p:blipFill>
        <p:spPr>
          <a:xfrm>
            <a:off x="10040599" y="5994257"/>
            <a:ext cx="1828959" cy="579170"/>
          </a:xfrm>
          <a:prstGeom prst="rect">
            <a:avLst/>
          </a:prstGeom>
        </p:spPr>
      </p:pic>
      <p:sp>
        <p:nvSpPr>
          <p:cNvPr id="3" name="Slide Number Placeholder 5">
            <a:extLst>
              <a:ext uri="{FF2B5EF4-FFF2-40B4-BE49-F238E27FC236}">
                <a16:creationId xmlns:a16="http://schemas.microsoft.com/office/drawing/2014/main" id="{EB9C7B10-E711-4148-8BD2-FBD22662BD54}"/>
              </a:ext>
            </a:extLst>
          </p:cNvPr>
          <p:cNvSpPr>
            <a:spLocks noGrp="1"/>
          </p:cNvSpPr>
          <p:nvPr>
            <p:ph type="sldNum" sz="quarter" idx="12"/>
          </p:nvPr>
        </p:nvSpPr>
        <p:spPr>
          <a:xfrm>
            <a:off x="11031989" y="70115"/>
            <a:ext cx="717635" cy="335001"/>
          </a:xfrm>
        </p:spPr>
        <p:txBody>
          <a:bodyPr/>
          <a:lstStyle>
            <a:lvl1pPr>
              <a:defRPr sz="1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656393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10" name="Slide Number Placeholder 5">
            <a:extLst>
              <a:ext uri="{FF2B5EF4-FFF2-40B4-BE49-F238E27FC236}">
                <a16:creationId xmlns:a16="http://schemas.microsoft.com/office/drawing/2014/main" id="{27F6CFB9-958F-4763-B17D-7FB2964A9AF6}"/>
              </a:ext>
            </a:extLst>
          </p:cNvPr>
          <p:cNvSpPr txBox="1">
            <a:spLocks/>
          </p:cNvSpPr>
          <p:nvPr userDrawn="1"/>
        </p:nvSpPr>
        <p:spPr>
          <a:xfrm>
            <a:off x="11031989" y="70115"/>
            <a:ext cx="717635" cy="335001"/>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8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61285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8" name="Slide Number Placeholder 5">
            <a:extLst>
              <a:ext uri="{FF2B5EF4-FFF2-40B4-BE49-F238E27FC236}">
                <a16:creationId xmlns:a16="http://schemas.microsoft.com/office/drawing/2014/main" id="{8B102511-3342-4879-923A-99E4B66DEEF6}"/>
              </a:ext>
            </a:extLst>
          </p:cNvPr>
          <p:cNvSpPr txBox="1">
            <a:spLocks/>
          </p:cNvSpPr>
          <p:nvPr userDrawn="1"/>
        </p:nvSpPr>
        <p:spPr>
          <a:xfrm>
            <a:off x="11031989" y="70115"/>
            <a:ext cx="717635" cy="335001"/>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8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004869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Slide Number Placeholder 5">
            <a:extLst>
              <a:ext uri="{FF2B5EF4-FFF2-40B4-BE49-F238E27FC236}">
                <a16:creationId xmlns:a16="http://schemas.microsoft.com/office/drawing/2014/main" id="{DFC53E16-58D3-4D06-B1BE-CE78C19B737A}"/>
              </a:ext>
            </a:extLst>
          </p:cNvPr>
          <p:cNvSpPr txBox="1">
            <a:spLocks/>
          </p:cNvSpPr>
          <p:nvPr userDrawn="1"/>
        </p:nvSpPr>
        <p:spPr>
          <a:xfrm>
            <a:off x="11031989" y="70115"/>
            <a:ext cx="717635" cy="335001"/>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8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605831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8" name="Slide Number Placeholder 5">
            <a:extLst>
              <a:ext uri="{FF2B5EF4-FFF2-40B4-BE49-F238E27FC236}">
                <a16:creationId xmlns:a16="http://schemas.microsoft.com/office/drawing/2014/main" id="{D38A5477-BFE0-4FC8-A953-BE4FE1CE4FFF}"/>
              </a:ext>
            </a:extLst>
          </p:cNvPr>
          <p:cNvSpPr txBox="1">
            <a:spLocks/>
          </p:cNvSpPr>
          <p:nvPr userDrawn="1"/>
        </p:nvSpPr>
        <p:spPr>
          <a:xfrm>
            <a:off x="11031989" y="70115"/>
            <a:ext cx="717635" cy="335001"/>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8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10596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66C84B26-3D2A-4741-A536-840D4BB0A26D}" type="datetime1">
              <a:rPr lang="en-US" smtClean="0"/>
              <a:t>3/9/2023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092850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Rectangle 2"/>
          <p:cNvSpPr/>
          <p:nvPr userDrawn="1"/>
        </p:nvSpPr>
        <p:spPr>
          <a:xfrm>
            <a:off x="1121834" y="381001"/>
            <a:ext cx="10460567" cy="5330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p>
        </p:txBody>
      </p:sp>
      <p:pic>
        <p:nvPicPr>
          <p:cNvPr id="4" name="Picture 11" descr="JAN Logo&#10;&#10;Practical Solutions&#10;Workplace Succes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181600" y="381000"/>
            <a:ext cx="6400801"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1117600" y="3200400"/>
            <a:ext cx="10464800" cy="1066800"/>
          </a:xfrm>
        </p:spPr>
        <p:txBody>
          <a:bodyPr>
            <a:normAutofit/>
          </a:bodyPr>
          <a:lstStyle>
            <a:lvl1pPr algn="ctr">
              <a:defRPr sz="2800" b="1" baseline="0"/>
            </a:lvl1pPr>
            <a:lvl2pPr marL="0" algn="ctr">
              <a:buNone/>
              <a:defRPr sz="2400" baseline="0"/>
            </a:lvl2pPr>
            <a:lvl3pPr>
              <a:defRPr sz="2000"/>
            </a:lvl3pPr>
            <a:lvl4pPr>
              <a:defRPr sz="1800"/>
            </a:lvl4pPr>
            <a:lvl5pPr>
              <a:defRPr sz="1800"/>
            </a:lvl5pPr>
          </a:lstStyle>
          <a:p>
            <a:pPr lvl="0"/>
            <a:r>
              <a:rPr lang="en-US"/>
              <a:t>Click to edit Master text styles</a:t>
            </a:r>
          </a:p>
          <a:p>
            <a:pPr lvl="1"/>
            <a:r>
              <a:rPr lang="en-US"/>
              <a:t>Second level</a:t>
            </a:r>
          </a:p>
        </p:txBody>
      </p:sp>
      <p:sp>
        <p:nvSpPr>
          <p:cNvPr id="5" name="Slide Number Placeholder 5"/>
          <p:cNvSpPr>
            <a:spLocks noGrp="1"/>
          </p:cNvSpPr>
          <p:nvPr>
            <p:ph type="sldNum" sz="quarter" idx="10"/>
          </p:nvPr>
        </p:nvSpPr>
        <p:spPr/>
        <p:txBody>
          <a:bodyPr/>
          <a:lstStyle>
            <a:lvl1pPr>
              <a:defRPr/>
            </a:lvl1pPr>
          </a:lstStyle>
          <a:p>
            <a:pPr>
              <a:defRPr/>
            </a:pPr>
            <a:fld id="{50115363-D0EF-4396-9190-D78A674C47DE}" type="slidenum">
              <a:rPr lang="en-US"/>
              <a:pPr>
                <a:defRPr/>
              </a:pPr>
              <a:t>‹#›</a:t>
            </a:fld>
            <a:endParaRPr lang="en-US"/>
          </a:p>
        </p:txBody>
      </p:sp>
    </p:spTree>
    <p:extLst>
      <p:ext uri="{BB962C8B-B14F-4D97-AF65-F5344CB8AC3E}">
        <p14:creationId xmlns:p14="http://schemas.microsoft.com/office/powerpoint/2010/main" val="4175302723"/>
      </p:ext>
    </p:extLst>
  </p:cSld>
  <p:clrMapOvr>
    <a:masterClrMapping/>
  </p:clrMapOvr>
  <p:transition spd="slow">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5" name="Rectangle 4"/>
          <p:cNvSpPr/>
          <p:nvPr userDrawn="1"/>
        </p:nvSpPr>
        <p:spPr>
          <a:xfrm>
            <a:off x="1121834" y="1292226"/>
            <a:ext cx="10460567"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p>
        </p:txBody>
      </p:sp>
      <p:sp>
        <p:nvSpPr>
          <p:cNvPr id="3" name="Content Placeholder 2"/>
          <p:cNvSpPr>
            <a:spLocks noGrp="1"/>
          </p:cNvSpPr>
          <p:nvPr>
            <p:ph sz="half" idx="1"/>
          </p:nvPr>
        </p:nvSpPr>
        <p:spPr>
          <a:xfrm>
            <a:off x="1219200" y="1524000"/>
            <a:ext cx="49784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4864" y="1524000"/>
            <a:ext cx="4974336"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0"/>
          </p:nvPr>
        </p:nvSpPr>
        <p:spPr/>
        <p:txBody>
          <a:bodyPr/>
          <a:lstStyle>
            <a:lvl1pPr>
              <a:defRPr/>
            </a:lvl1pPr>
          </a:lstStyle>
          <a:p>
            <a:pPr>
              <a:defRPr/>
            </a:pPr>
            <a:fld id="{68248F47-EAE8-4E0C-BD54-ECADEA9327D3}" type="slidenum">
              <a:rPr lang="en-US"/>
              <a:pPr>
                <a:defRPr/>
              </a:pPr>
              <a:t>‹#›</a:t>
            </a:fld>
            <a:endParaRPr lang="en-US"/>
          </a:p>
        </p:txBody>
      </p:sp>
    </p:spTree>
    <p:extLst>
      <p:ext uri="{BB962C8B-B14F-4D97-AF65-F5344CB8AC3E}">
        <p14:creationId xmlns:p14="http://schemas.microsoft.com/office/powerpoint/2010/main" val="3721613453"/>
      </p:ext>
    </p:extLst>
  </p:cSld>
  <p:clrMapOvr>
    <a:masterClrMapping/>
  </p:clrMapOvr>
  <p:transition spd="slow">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1">
                <a:solidFill>
                  <a:schemeClr val="bg1"/>
                </a:solidFill>
                <a:latin typeface="Arial" panose="020B0604020202020204" pitchFamily="34" charset="0"/>
                <a:cs typeface="Arial" panose="020B0604020202020204" pitchFamily="34" charset="0"/>
              </a:defRPr>
            </a:lvl1pPr>
          </a:lstStyle>
          <a:p>
            <a:endParaRPr lang="en-US" dirty="0"/>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a:stretch>
            <a:fillRect/>
          </a:stretch>
        </p:blipFill>
        <p:spPr>
          <a:xfrm>
            <a:off x="531897" y="5369586"/>
            <a:ext cx="684659" cy="951676"/>
          </a:xfrm>
          <a:prstGeom prst="rect">
            <a:avLst/>
          </a:prstGeom>
        </p:spPr>
      </p:pic>
    </p:spTree>
    <p:extLst>
      <p:ext uri="{BB962C8B-B14F-4D97-AF65-F5344CB8AC3E}">
        <p14:creationId xmlns:p14="http://schemas.microsoft.com/office/powerpoint/2010/main" val="20794533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a:solidFill>
                  <a:schemeClr val="accent1"/>
                </a:solidFill>
                <a:latin typeface="Arial Nova" panose="020B0504020202020204" pitchFamily="34" charset="0"/>
                <a:cs typeface="Arial" panose="020B0604020202020204" pitchFamily="34" charset="0"/>
              </a:defRPr>
            </a:lvl1pPr>
            <a:lvl2pPr>
              <a:buClr>
                <a:schemeClr val="accent1"/>
              </a:buClr>
              <a:defRPr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800"/>
            </a:lvl1pPr>
          </a:lstStyle>
          <a:p>
            <a:fld id="{D57F1E4F-1CFF-5643-939E-217C01CDF565}" type="slidenum">
              <a:rPr lang="en-US" smtClean="0"/>
              <a:pPr/>
              <a:t>‹#›</a:t>
            </a:fld>
            <a:endParaRPr lang="en-US" dirty="0"/>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a:stretch>
            <a:fillRect/>
          </a:stretch>
        </p:blipFill>
        <p:spPr>
          <a:xfrm>
            <a:off x="10220416" y="6064502"/>
            <a:ext cx="1830966" cy="580832"/>
          </a:xfrm>
          <a:prstGeom prst="rect">
            <a:avLst/>
          </a:prstGeom>
        </p:spPr>
      </p:pic>
    </p:spTree>
    <p:extLst>
      <p:ext uri="{BB962C8B-B14F-4D97-AF65-F5344CB8AC3E}">
        <p14:creationId xmlns:p14="http://schemas.microsoft.com/office/powerpoint/2010/main" val="11655498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969996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526625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283803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a:stretch>
            <a:fillRect/>
          </a:stretch>
        </p:blipFill>
        <p:spPr>
          <a:xfrm>
            <a:off x="10161625" y="6041605"/>
            <a:ext cx="1828959" cy="579170"/>
          </a:xfrm>
          <a:prstGeom prst="rect">
            <a:avLst/>
          </a:prstGeom>
        </p:spPr>
      </p:pic>
    </p:spTree>
    <p:extLst>
      <p:ext uri="{BB962C8B-B14F-4D97-AF65-F5344CB8AC3E}">
        <p14:creationId xmlns:p14="http://schemas.microsoft.com/office/powerpoint/2010/main" val="3188643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a:stretch>
            <a:fillRect/>
          </a:stretch>
        </p:blipFill>
        <p:spPr>
          <a:xfrm>
            <a:off x="10040599" y="5994257"/>
            <a:ext cx="1828959" cy="579170"/>
          </a:xfrm>
          <a:prstGeom prst="rect">
            <a:avLst/>
          </a:prstGeom>
        </p:spPr>
      </p:pic>
    </p:spTree>
    <p:extLst>
      <p:ext uri="{BB962C8B-B14F-4D97-AF65-F5344CB8AC3E}">
        <p14:creationId xmlns:p14="http://schemas.microsoft.com/office/powerpoint/2010/main" val="13715950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86432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F33448-939B-4EC9-AF81-FED917661257}" type="datetime1">
              <a:rPr lang="en-US" smtClean="0"/>
              <a:t>3/9/2023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525137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062205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297360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865472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Text Placeholder 2"/>
          <p:cNvSpPr>
            <a:spLocks noGrp="1"/>
          </p:cNvSpPr>
          <p:nvPr>
            <p:ph idx="1"/>
          </p:nvPr>
        </p:nvSpPr>
        <p:spPr>
          <a:xfrm>
            <a:off x="1117600" y="1295400"/>
            <a:ext cx="10464800" cy="5181600"/>
          </a:xfrm>
          <a:prstGeom prst="rect">
            <a:avLst/>
          </a:prstGeom>
          <a:solidFill>
            <a:schemeClr val="bg1"/>
          </a:solidFill>
        </p:spPr>
        <p:txBody>
          <a:bodyPr rtlCol="0">
            <a:normAutofit/>
          </a:bodyPr>
          <a:lstStyle>
            <a:lvl1pPr>
              <a:defRPr>
                <a:solidFill>
                  <a:srgbClr val="002C5F"/>
                </a:solidFill>
                <a:latin typeface="Arial" pitchFamily="34" charset="0"/>
                <a:cs typeface="Arial" pitchFamily="34" charset="0"/>
              </a:defRPr>
            </a:lvl1pPr>
            <a:lvl2pPr>
              <a:defRPr>
                <a:solidFill>
                  <a:srgbClr val="002C5F"/>
                </a:solidFill>
                <a:latin typeface="Arial" pitchFamily="34" charset="0"/>
                <a:cs typeface="Arial" pitchFamily="34" charset="0"/>
              </a:defRPr>
            </a:lvl2pPr>
            <a:lvl3pPr>
              <a:defRPr>
                <a:solidFill>
                  <a:srgbClr val="002C5F"/>
                </a:solidFill>
                <a:latin typeface="Arial" pitchFamily="34" charset="0"/>
                <a:cs typeface="Arial" pitchFamily="34" charset="0"/>
              </a:defRPr>
            </a:lvl3pPr>
            <a:lvl4pPr>
              <a:defRPr>
                <a:solidFill>
                  <a:srgbClr val="002C5F"/>
                </a:solidFill>
                <a:latin typeface="Arial" pitchFamily="34" charset="0"/>
                <a:cs typeface="Arial" pitchFamily="34" charset="0"/>
              </a:defRPr>
            </a:lvl4pPr>
            <a:lvl5pPr>
              <a:defRPr>
                <a:solidFill>
                  <a:srgbClr val="002C5F"/>
                </a:solidFill>
                <a:latin typeface="Arial" pitchFamily="34" charset="0"/>
                <a:cs typeface="Arial" pitchFamily="34" charset="0"/>
              </a:defRPr>
            </a:lvl5pPr>
          </a:lstStyle>
          <a:p>
            <a:pPr lvl="0"/>
            <a:endParaRPr lang="en-US" noProof="0" dirty="0"/>
          </a:p>
        </p:txBody>
      </p:sp>
      <p:sp>
        <p:nvSpPr>
          <p:cNvPr id="3"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0D8369C7-1071-48A7-AF59-DD7AE590CD40}" type="slidenum">
              <a:rPr lang="en-US"/>
              <a:pPr>
                <a:defRPr/>
              </a:pPr>
              <a:t>‹#›</a:t>
            </a:fld>
            <a:endParaRPr lang="en-US"/>
          </a:p>
        </p:txBody>
      </p:sp>
    </p:spTree>
    <p:extLst>
      <p:ext uri="{BB962C8B-B14F-4D97-AF65-F5344CB8AC3E}">
        <p14:creationId xmlns:p14="http://schemas.microsoft.com/office/powerpoint/2010/main" val="1914669813"/>
      </p:ext>
    </p:extLst>
  </p:cSld>
  <p:clrMapOvr>
    <a:masterClrMapping/>
  </p:clrMapOvr>
  <p:transition spd="slow">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3565480167"/>
      </p:ext>
    </p:extLst>
  </p:cSld>
  <p:clrMapOvr>
    <a:masterClrMapping/>
  </p:clrMapOvr>
  <p:transition spd="slow">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Rectangle 4"/>
          <p:cNvSpPr/>
          <p:nvPr userDrawn="1"/>
        </p:nvSpPr>
        <p:spPr>
          <a:xfrm>
            <a:off x="1121835" y="1292228"/>
            <a:ext cx="10460567"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prstClr val="white"/>
              </a:solidFill>
            </a:endParaRPr>
          </a:p>
        </p:txBody>
      </p:sp>
      <p:sp>
        <p:nvSpPr>
          <p:cNvPr id="3" name="Content Placeholder 2"/>
          <p:cNvSpPr>
            <a:spLocks noGrp="1"/>
          </p:cNvSpPr>
          <p:nvPr>
            <p:ph sz="half" idx="1"/>
          </p:nvPr>
        </p:nvSpPr>
        <p:spPr>
          <a:xfrm>
            <a:off x="1219200" y="1524000"/>
            <a:ext cx="49784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4864" y="1524000"/>
            <a:ext cx="4974336"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8818799E-D89E-43A9-951B-2AEA492F370D}" type="slidenum">
              <a:rPr lang="en-US"/>
              <a:pPr>
                <a:defRPr/>
              </a:pPr>
              <a:t>‹#›</a:t>
            </a:fld>
            <a:endParaRPr lang="en-US"/>
          </a:p>
        </p:txBody>
      </p:sp>
    </p:spTree>
    <p:extLst>
      <p:ext uri="{BB962C8B-B14F-4D97-AF65-F5344CB8AC3E}">
        <p14:creationId xmlns:p14="http://schemas.microsoft.com/office/powerpoint/2010/main" val="3746945649"/>
      </p:ext>
    </p:extLst>
  </p:cSld>
  <p:clrMapOvr>
    <a:masterClrMapping/>
  </p:clrMapOvr>
  <p:transition spd="slow">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3" name="Text Placeholder 2"/>
          <p:cNvSpPr>
            <a:spLocks noGrp="1"/>
          </p:cNvSpPr>
          <p:nvPr>
            <p:ph idx="1"/>
          </p:nvPr>
        </p:nvSpPr>
        <p:spPr>
          <a:xfrm>
            <a:off x="1117600" y="1295400"/>
            <a:ext cx="10464800" cy="5181600"/>
          </a:xfrm>
          <a:prstGeom prst="rect">
            <a:avLst/>
          </a:prstGeom>
          <a:solidFill>
            <a:schemeClr val="bg1"/>
          </a:solidFill>
        </p:spPr>
        <p:txBody>
          <a:bodyPr rtlCol="0">
            <a:normAutofit/>
          </a:bodyPr>
          <a:lstStyle>
            <a:lvl1pPr>
              <a:defRPr>
                <a:solidFill>
                  <a:srgbClr val="002C5F"/>
                </a:solidFill>
                <a:latin typeface="Arial" pitchFamily="34" charset="0"/>
                <a:cs typeface="Arial" pitchFamily="34" charset="0"/>
              </a:defRPr>
            </a:lvl1pPr>
            <a:lvl2pPr>
              <a:defRPr>
                <a:solidFill>
                  <a:srgbClr val="002C5F"/>
                </a:solidFill>
                <a:latin typeface="Arial" pitchFamily="34" charset="0"/>
                <a:cs typeface="Arial" pitchFamily="34" charset="0"/>
              </a:defRPr>
            </a:lvl2pPr>
            <a:lvl3pPr>
              <a:defRPr>
                <a:solidFill>
                  <a:srgbClr val="002C5F"/>
                </a:solidFill>
                <a:latin typeface="Arial" pitchFamily="34" charset="0"/>
                <a:cs typeface="Arial" pitchFamily="34" charset="0"/>
              </a:defRPr>
            </a:lvl3pPr>
            <a:lvl4pPr>
              <a:defRPr>
                <a:solidFill>
                  <a:srgbClr val="002C5F"/>
                </a:solidFill>
                <a:latin typeface="Arial" pitchFamily="34" charset="0"/>
                <a:cs typeface="Arial" pitchFamily="34" charset="0"/>
              </a:defRPr>
            </a:lvl4pPr>
            <a:lvl5pPr>
              <a:defRPr>
                <a:solidFill>
                  <a:srgbClr val="002C5F"/>
                </a:solidFill>
                <a:latin typeface="Arial" pitchFamily="34" charset="0"/>
                <a:cs typeface="Arial" pitchFamily="34" charset="0"/>
              </a:defRPr>
            </a:lvl5pPr>
          </a:lstStyle>
          <a:p>
            <a:pPr lvl="0"/>
            <a:endParaRPr lang="en-US" noProof="0" dirty="0"/>
          </a:p>
        </p:txBody>
      </p:sp>
      <p:sp>
        <p:nvSpPr>
          <p:cNvPr id="4" name="Title Placeholder 11"/>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dirty="0"/>
              <a:t>Transition</a:t>
            </a:r>
          </a:p>
        </p:txBody>
      </p:sp>
      <p:sp>
        <p:nvSpPr>
          <p:cNvPr id="5" name="Slide Number Placeholder 5"/>
          <p:cNvSpPr>
            <a:spLocks noGrp="1"/>
          </p:cNvSpPr>
          <p:nvPr>
            <p:ph type="sldNum" sz="quarter" idx="10"/>
          </p:nvPr>
        </p:nvSpPr>
        <p:spPr/>
        <p:txBody>
          <a:bodyPr/>
          <a:lstStyle>
            <a:lvl1pPr fontAlgn="auto">
              <a:spcBef>
                <a:spcPts val="0"/>
              </a:spcBef>
              <a:spcAft>
                <a:spcPts val="0"/>
              </a:spcAft>
              <a:defRPr>
                <a:latin typeface="+mn-lt"/>
              </a:defRPr>
            </a:lvl1pPr>
          </a:lstStyle>
          <a:p>
            <a:pPr>
              <a:defRPr/>
            </a:pPr>
            <a:fld id="{0A5DC6D4-B4E9-4521-87C4-ADF1F2A553FD}" type="slidenum">
              <a:rPr lang="en-US" altLang="en-US"/>
              <a:pPr>
                <a:defRPr/>
              </a:pPr>
              <a:t>‹#›</a:t>
            </a:fld>
            <a:endParaRPr lang="en-US" altLang="en-US"/>
          </a:p>
        </p:txBody>
      </p:sp>
    </p:spTree>
    <p:extLst>
      <p:ext uri="{BB962C8B-B14F-4D97-AF65-F5344CB8AC3E}">
        <p14:creationId xmlns:p14="http://schemas.microsoft.com/office/powerpoint/2010/main" val="1618120623"/>
      </p:ext>
    </p:extLst>
  </p:cSld>
  <p:clrMapOvr>
    <a:masterClrMapping/>
  </p:clrMapOvr>
  <p:transition spd="med">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1200"/>
              </a:spcBef>
              <a:spcAft>
                <a:spcPts val="0"/>
              </a:spcAft>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1"/>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Mobility Impairments in the Workplace</a:t>
            </a:r>
          </a:p>
        </p:txBody>
      </p:sp>
      <p:sp>
        <p:nvSpPr>
          <p:cNvPr id="5" name="Slide Number Placeholder 5"/>
          <p:cNvSpPr>
            <a:spLocks noGrp="1"/>
          </p:cNvSpPr>
          <p:nvPr>
            <p:ph type="sldNum" sz="quarter" idx="10"/>
          </p:nvPr>
        </p:nvSpPr>
        <p:spPr/>
        <p:txBody>
          <a:bodyPr/>
          <a:lstStyle>
            <a:lvl1pPr fontAlgn="auto">
              <a:spcBef>
                <a:spcPts val="0"/>
              </a:spcBef>
              <a:spcAft>
                <a:spcPts val="0"/>
              </a:spcAft>
              <a:defRPr>
                <a:cs typeface="+mn-cs"/>
              </a:defRPr>
            </a:lvl1pPr>
          </a:lstStyle>
          <a:p>
            <a:pPr>
              <a:defRPr/>
            </a:pPr>
            <a:fld id="{95AD9419-96F4-4E1E-A96B-CDF539914427}" type="slidenum">
              <a:rPr lang="en-US" altLang="en-US"/>
              <a:pPr>
                <a:defRPr/>
              </a:pPr>
              <a:t>‹#›</a:t>
            </a:fld>
            <a:endParaRPr lang="en-US" altLang="en-US"/>
          </a:p>
        </p:txBody>
      </p:sp>
    </p:spTree>
    <p:extLst>
      <p:ext uri="{BB962C8B-B14F-4D97-AF65-F5344CB8AC3E}">
        <p14:creationId xmlns:p14="http://schemas.microsoft.com/office/powerpoint/2010/main" val="1836538905"/>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1C053A-FEA1-46C7-A039-369D528A951E}"/>
              </a:ext>
            </a:extLst>
          </p:cNvPr>
          <p:cNvSpPr txBox="1">
            <a:spLocks noChangeArrowheads="1"/>
          </p:cNvSpPr>
          <p:nvPr userDrawn="1"/>
        </p:nvSpPr>
        <p:spPr bwMode="auto">
          <a:xfrm>
            <a:off x="1016000" y="457200"/>
            <a:ext cx="7213600" cy="554038"/>
          </a:xfrm>
          <a:prstGeom prst="rect">
            <a:avLst/>
          </a:prstGeom>
          <a:solidFill>
            <a:schemeClr val="bg1"/>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200"/>
              </a:spcBef>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F1BA7F88-DF26-48B1-AD82-5CFA34AB89C9}"/>
              </a:ext>
            </a:extLst>
          </p:cNvPr>
          <p:cNvSpPr>
            <a:spLocks noGrp="1"/>
          </p:cNvSpPr>
          <p:nvPr>
            <p:ph type="sldNum" sz="quarter" idx="10"/>
          </p:nvPr>
        </p:nvSpPr>
        <p:spPr/>
        <p:txBody>
          <a:bodyPr/>
          <a:lstStyle>
            <a:lvl1pPr eaLnBrk="0" hangingPunct="0">
              <a:defRPr/>
            </a:lvl1pPr>
          </a:lstStyle>
          <a:p>
            <a:pPr>
              <a:defRPr/>
            </a:pPr>
            <a:fld id="{82B258E5-1D93-48DC-A97B-AF9BA5273705}" type="slidenum">
              <a:rPr lang="en-US" altLang="en-US"/>
              <a:pPr>
                <a:defRPr/>
              </a:pPr>
              <a:t>‹#›</a:t>
            </a:fld>
            <a:endParaRPr lang="en-US" altLang="en-US"/>
          </a:p>
        </p:txBody>
      </p:sp>
    </p:spTree>
    <p:extLst>
      <p:ext uri="{BB962C8B-B14F-4D97-AF65-F5344CB8AC3E}">
        <p14:creationId xmlns:p14="http://schemas.microsoft.com/office/powerpoint/2010/main" val="1827467958"/>
      </p:ext>
    </p:extLst>
  </p:cSld>
  <p:clrMapOvr>
    <a:masterClrMapping/>
  </p:clrMapOvr>
  <p:transition spd="med">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3" name="Rectangle 2"/>
          <p:cNvSpPr/>
          <p:nvPr userDrawn="1"/>
        </p:nvSpPr>
        <p:spPr>
          <a:xfrm>
            <a:off x="1121834" y="381001"/>
            <a:ext cx="10460567" cy="5330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p>
        </p:txBody>
      </p:sp>
      <p:pic>
        <p:nvPicPr>
          <p:cNvPr id="4" name="Picture 11" descr="JAN Logo&#10;&#10;Practical Solutions&#10;Workplace Succes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85168" y="381000"/>
            <a:ext cx="749723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1117600" y="3200400"/>
            <a:ext cx="10464800" cy="1066800"/>
          </a:xfrm>
        </p:spPr>
        <p:txBody>
          <a:bodyPr>
            <a:normAutofit/>
          </a:bodyPr>
          <a:lstStyle>
            <a:lvl1pPr algn="ctr">
              <a:defRPr sz="2800" b="1" baseline="0"/>
            </a:lvl1pPr>
            <a:lvl2pPr marL="0" algn="ctr">
              <a:buNone/>
              <a:defRPr sz="2400" baseline="0"/>
            </a:lvl2pPr>
            <a:lvl3pPr>
              <a:defRPr sz="2000"/>
            </a:lvl3pPr>
            <a:lvl4pPr>
              <a:defRPr sz="1800"/>
            </a:lvl4pPr>
            <a:lvl5pPr>
              <a:defRPr sz="1800"/>
            </a:lvl5pPr>
          </a:lstStyle>
          <a:p>
            <a:pPr lvl="0"/>
            <a:r>
              <a:rPr lang="en-US"/>
              <a:t>Click to edit Master text styles</a:t>
            </a:r>
          </a:p>
          <a:p>
            <a:pPr lvl="1"/>
            <a:r>
              <a:rPr lang="en-US"/>
              <a:t>Second level</a:t>
            </a:r>
          </a:p>
        </p:txBody>
      </p:sp>
      <p:sp>
        <p:nvSpPr>
          <p:cNvPr id="5" name="Slide Number Placeholder 5"/>
          <p:cNvSpPr>
            <a:spLocks noGrp="1"/>
          </p:cNvSpPr>
          <p:nvPr>
            <p:ph type="sldNum" sz="quarter" idx="10"/>
          </p:nvPr>
        </p:nvSpPr>
        <p:spPr/>
        <p:txBody>
          <a:bodyPr/>
          <a:lstStyle>
            <a:lvl1pPr>
              <a:defRPr/>
            </a:lvl1pPr>
          </a:lstStyle>
          <a:p>
            <a:pPr>
              <a:defRPr/>
            </a:pPr>
            <a:fld id="{466793D8-E210-47B0-B4A8-7731D1DD714A}" type="slidenum">
              <a:rPr lang="en-US" altLang="en-US"/>
              <a:pPr>
                <a:defRPr/>
              </a:pPr>
              <a:t>‹#›</a:t>
            </a:fld>
            <a:endParaRPr lang="en-US" altLang="en-US"/>
          </a:p>
        </p:txBody>
      </p:sp>
    </p:spTree>
    <p:extLst>
      <p:ext uri="{BB962C8B-B14F-4D97-AF65-F5344CB8AC3E}">
        <p14:creationId xmlns:p14="http://schemas.microsoft.com/office/powerpoint/2010/main" val="971138377"/>
      </p:ext>
    </p:extLst>
  </p:cSld>
  <p:clrMapOvr>
    <a:masterClrMapping/>
  </p:clrMapOvr>
  <p:transition spd="slow">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B8E1A0-F19E-43ED-A9FD-BBBB6365A0B1}" type="datetime1">
              <a:rPr lang="en-US" smtClean="0"/>
              <a:t>3/9/2023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065371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Screenshot">
    <p:spTree>
      <p:nvGrpSpPr>
        <p:cNvPr id="1" name=""/>
        <p:cNvGrpSpPr/>
        <p:nvPr/>
      </p:nvGrpSpPr>
      <p:grpSpPr>
        <a:xfrm>
          <a:off x="0" y="0"/>
          <a:ext cx="0" cy="0"/>
          <a:chOff x="0" y="0"/>
          <a:chExt cx="0" cy="0"/>
        </a:xfrm>
      </p:grpSpPr>
      <p:sp>
        <p:nvSpPr>
          <p:cNvPr id="4" name="Title Placeholder 11">
            <a:extLst>
              <a:ext uri="{FF2B5EF4-FFF2-40B4-BE49-F238E27FC236}">
                <a16:creationId xmlns:a16="http://schemas.microsoft.com/office/drawing/2014/main" id="{BD216F98-6B7B-4838-A4A8-6CDB9FA09C1C}"/>
              </a:ext>
            </a:extLst>
          </p:cNvPr>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 name="Slide Number Placeholder 5"/>
          <p:cNvSpPr>
            <a:spLocks noGrp="1"/>
          </p:cNvSpPr>
          <p:nvPr>
            <p:ph type="sldNum" sz="quarter" idx="10"/>
          </p:nvPr>
        </p:nvSpPr>
        <p:spPr/>
        <p:txBody>
          <a:bodyPr/>
          <a:lstStyle>
            <a:lvl1pPr>
              <a:defRPr/>
            </a:lvl1pPr>
          </a:lstStyle>
          <a:p>
            <a:pPr>
              <a:defRPr/>
            </a:pPr>
            <a:fld id="{34721FB7-C0A5-47CA-819C-4FFA2629E122}" type="slidenum">
              <a:rPr lang="en-US" altLang="en-US"/>
              <a:pPr>
                <a:defRPr/>
              </a:pPr>
              <a:t>‹#›</a:t>
            </a:fld>
            <a:endParaRPr lang="en-US" altLang="en-US"/>
          </a:p>
        </p:txBody>
      </p:sp>
      <p:sp>
        <p:nvSpPr>
          <p:cNvPr id="2" name="Rectangle 1"/>
          <p:cNvSpPr/>
          <p:nvPr userDrawn="1"/>
        </p:nvSpPr>
        <p:spPr>
          <a:xfrm>
            <a:off x="1121664" y="1298448"/>
            <a:ext cx="10460736" cy="5184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8696381"/>
      </p:ext>
    </p:extLst>
  </p:cSld>
  <p:clrMapOvr>
    <a:masterClrMapping/>
  </p:clrMapOvr>
  <p:transition spd="slow">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0">
                <a:solidFill>
                  <a:schemeClr val="bg1"/>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JAN </a:t>
            </a: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is a service of the U.S. Department of Labor’s Office of Disability Employment Policy/ODEP.</a:t>
            </a:r>
            <a:endParaRPr kumimoji="0" lang="en-US" sz="1100" b="0"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a:stretch>
            <a:fillRect/>
          </a:stretch>
        </p:blipFill>
        <p:spPr>
          <a:xfrm>
            <a:off x="531897" y="5369586"/>
            <a:ext cx="684659" cy="951676"/>
          </a:xfrm>
          <a:prstGeom prst="rect">
            <a:avLst/>
          </a:prstGeom>
        </p:spPr>
      </p:pic>
    </p:spTree>
    <p:extLst>
      <p:ext uri="{BB962C8B-B14F-4D97-AF65-F5344CB8AC3E}">
        <p14:creationId xmlns:p14="http://schemas.microsoft.com/office/powerpoint/2010/main" val="3428448538"/>
      </p:ext>
    </p:extLst>
  </p:cSld>
  <p:clrMapOvr>
    <a:masterClrMapping/>
  </p:clrMapOvr>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sz="2600">
                <a:solidFill>
                  <a:schemeClr val="accent1"/>
                </a:solidFill>
                <a:latin typeface="Arial Nova" panose="020B0504020202020204" pitchFamily="34" charset="0"/>
                <a:cs typeface="Arial" panose="020B0604020202020204" pitchFamily="34" charset="0"/>
              </a:defRPr>
            </a:lvl1pPr>
            <a:lvl2pPr>
              <a:buClr>
                <a:schemeClr val="accent1"/>
              </a:buClr>
              <a:defRPr sz="2400"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600">
                <a:solidFill>
                  <a:srgbClr val="002060"/>
                </a:solidFill>
                <a:latin typeface="Arial Nova" panose="020B05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40066507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userDrawn="1"/>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113784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dirty="0"/>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lvl1pPr>
              <a:buClr>
                <a:srgbClr val="002060"/>
              </a:buClr>
              <a:defRPr sz="2000">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8417" y="2228003"/>
            <a:ext cx="5422392" cy="3633047"/>
          </a:xfrm>
        </p:spPr>
        <p:txBody>
          <a:bodyPr>
            <a:normAutofit/>
          </a:bodyPr>
          <a:lstStyle>
            <a:lvl1pPr>
              <a:buClr>
                <a:schemeClr val="accent1"/>
              </a:buClr>
              <a:defRPr sz="2000">
                <a:solidFill>
                  <a:srgbClr val="002060"/>
                </a:solidFill>
                <a:latin typeface="Arial Nova" panose="020B0504020202020204" pitchFamily="34" charset="0"/>
              </a:defRPr>
            </a:lvl1pPr>
            <a:lvl2pPr>
              <a:buClr>
                <a:schemeClr val="accent1"/>
              </a:buClr>
              <a:defRPr>
                <a:solidFill>
                  <a:srgbClr val="002060"/>
                </a:solidFill>
                <a:latin typeface="Arial Nova" panose="020B0504020202020204" pitchFamily="34" charset="0"/>
              </a:defRPr>
            </a:lvl2pPr>
            <a:lvl3pPr>
              <a:buClr>
                <a:schemeClr val="accent1"/>
              </a:buClr>
              <a:defRPr>
                <a:solidFill>
                  <a:srgbClr val="002060"/>
                </a:solidFill>
                <a:latin typeface="Arial Nova" panose="020B0504020202020204" pitchFamily="34" charset="0"/>
              </a:defRPr>
            </a:lvl3pPr>
            <a:lvl4pPr>
              <a:buClr>
                <a:schemeClr val="accent1"/>
              </a:buClr>
              <a:defRPr>
                <a:solidFill>
                  <a:srgbClr val="002060"/>
                </a:solidFill>
                <a:latin typeface="Arial Nova" panose="020B0504020202020204" pitchFamily="34" charset="0"/>
              </a:defRPr>
            </a:lvl4pPr>
            <a:lvl5pPr>
              <a:buClr>
                <a:schemeClr val="accent1"/>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10693508" y="60118"/>
            <a:ext cx="1052510" cy="365125"/>
          </a:xfrm>
        </p:spPr>
        <p:txBody>
          <a:bodyPr/>
          <a:lstStyle>
            <a:lvl1pPr>
              <a:defRPr sz="1600">
                <a:solidFill>
                  <a:srgbClr val="002060"/>
                </a:solidFill>
                <a:latin typeface="Arial Nova" panose="020B05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4697786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lvl1pPr>
              <a:buClr>
                <a:srgbClr val="002060"/>
              </a:buClr>
              <a:defRPr>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lvl1pPr>
              <a:buClr>
                <a:srgbClr val="002060"/>
              </a:buClr>
              <a:defRPr>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B8E1A0-F19E-43ED-A9FD-BBBB6365A0B1}" type="datetime1">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3/9/2023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9" name="Slide Number Placeholder 8"/>
          <p:cNvSpPr>
            <a:spLocks noGrp="1"/>
          </p:cNvSpPr>
          <p:nvPr>
            <p:ph type="sldNum" sz="quarter" idx="12"/>
          </p:nvPr>
        </p:nvSpPr>
        <p:spPr/>
        <p:txBody>
          <a:bodyPr/>
          <a:lstStyle>
            <a:lvl1pPr>
              <a:defRPr>
                <a:solidFill>
                  <a:srgbClr val="002060"/>
                </a:solidFill>
                <a:latin typeface="Arial Nova" panose="020B05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1141381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a:stretch>
            <a:fillRect/>
          </a:stretch>
        </p:blipFill>
        <p:spPr>
          <a:xfrm>
            <a:off x="10161625" y="6041605"/>
            <a:ext cx="1828959" cy="579170"/>
          </a:xfrm>
          <a:prstGeom prst="rect">
            <a:avLst/>
          </a:prstGeom>
        </p:spPr>
      </p:pic>
    </p:spTree>
    <p:extLst>
      <p:ext uri="{BB962C8B-B14F-4D97-AF65-F5344CB8AC3E}">
        <p14:creationId xmlns:p14="http://schemas.microsoft.com/office/powerpoint/2010/main" val="38351953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a:stretch>
            <a:fillRect/>
          </a:stretch>
        </p:blipFill>
        <p:spPr>
          <a:xfrm>
            <a:off x="10040599" y="5994257"/>
            <a:ext cx="1828959" cy="579170"/>
          </a:xfrm>
          <a:prstGeom prst="rect">
            <a:avLst/>
          </a:prstGeom>
        </p:spPr>
      </p:pic>
    </p:spTree>
    <p:extLst>
      <p:ext uri="{BB962C8B-B14F-4D97-AF65-F5344CB8AC3E}">
        <p14:creationId xmlns:p14="http://schemas.microsoft.com/office/powerpoint/2010/main" val="1458119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buClr>
                <a:schemeClr val="accent1"/>
              </a:buClr>
              <a:defRPr sz="2000">
                <a:solidFill>
                  <a:srgbClr val="002060"/>
                </a:solidFill>
                <a:latin typeface="Arial Nova" panose="020B0504020202020204" pitchFamily="34" charset="0"/>
              </a:defRPr>
            </a:lvl1pPr>
            <a:lvl2pPr>
              <a:buClr>
                <a:schemeClr val="accent1"/>
              </a:buClr>
              <a:defRPr sz="1800">
                <a:solidFill>
                  <a:srgbClr val="002060"/>
                </a:solidFill>
                <a:latin typeface="Arial Nova" panose="020B0504020202020204" pitchFamily="34" charset="0"/>
              </a:defRPr>
            </a:lvl2pPr>
            <a:lvl3pPr>
              <a:buClr>
                <a:schemeClr val="accent1"/>
              </a:buClr>
              <a:defRPr sz="1600">
                <a:solidFill>
                  <a:srgbClr val="002060"/>
                </a:solidFill>
                <a:latin typeface="Arial Nova" panose="020B0504020202020204" pitchFamily="34" charset="0"/>
              </a:defRPr>
            </a:lvl3pPr>
            <a:lvl4pPr>
              <a:buClr>
                <a:schemeClr val="accent1"/>
              </a:buClr>
              <a:defRPr sz="1400">
                <a:solidFill>
                  <a:srgbClr val="002060"/>
                </a:solidFill>
                <a:latin typeface="Arial Nova" panose="020B0504020202020204" pitchFamily="34" charset="0"/>
              </a:defRPr>
            </a:lvl4pPr>
            <a:lvl5pPr>
              <a:buClr>
                <a:schemeClr val="accent1"/>
              </a:buClr>
              <a:defRPr sz="1400">
                <a:solidFill>
                  <a:srgbClr val="002060"/>
                </a:solidFill>
                <a:latin typeface="Arial Nova" panose="020B0504020202020204" pitchFamily="34" charset="0"/>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A0697B2-505F-4AC8-8F94-72E521A0B74F}" type="datetime1">
              <a:rPr kumimoji="0" lang="en-U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3/9/2023</a:t>
            </a:fld>
            <a:endPar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latin typeface="Arial Nova" panose="020B05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1A3260">
                    <a:lumMod val="75000"/>
                    <a:lumOff val="25000"/>
                  </a:srgbClr>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1A3260">
                  <a:lumMod val="75000"/>
                  <a:lumOff val="25000"/>
                </a:srgbClr>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3196244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solidFill>
                  <a:srgbClr val="00206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EFF899-93D7-4212-8D3F-0D755BDEB77C}" type="datetime1">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3/9/2023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lvl1pPr>
              <a:defRPr>
                <a:solidFill>
                  <a:srgbClr val="002060"/>
                </a:solidFill>
                <a:latin typeface="Arial Nova" panose="020B05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270594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a:stretch>
            <a:fillRect/>
          </a:stretch>
        </p:blipFill>
        <p:spPr>
          <a:xfrm>
            <a:off x="10161625" y="6041605"/>
            <a:ext cx="1828959" cy="579170"/>
          </a:xfrm>
          <a:prstGeom prst="rect">
            <a:avLst/>
          </a:prstGeom>
        </p:spPr>
      </p:pic>
    </p:spTree>
    <p:extLst>
      <p:ext uri="{BB962C8B-B14F-4D97-AF65-F5344CB8AC3E}">
        <p14:creationId xmlns:p14="http://schemas.microsoft.com/office/powerpoint/2010/main" val="40912697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16496B-62A4-45AD-A174-D929C967C4CB}" type="datetime1">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3/9/2023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7475501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832A0D10-1C02-40CB-A684-779709F45FE8}" type="datetime1">
              <a:rPr kumimoji="0" lang="en-U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3/9/2023</a:t>
            </a:fld>
            <a:endPar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a:xfrm>
            <a:off x="774923" y="5951811"/>
            <a:ext cx="7896279"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5897830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551A3B-A704-4583-9AF6-D9A8BC930992}"/>
              </a:ext>
            </a:extLst>
          </p:cNvPr>
          <p:cNvSpPr/>
          <p:nvPr userDrawn="1"/>
        </p:nvSpPr>
        <p:spPr>
          <a:xfrm>
            <a:off x="1121834" y="381001"/>
            <a:ext cx="10460567" cy="5330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11" descr="JAN Logo&#10;&#10;Practical Solutions&#10;Workplace Success">
            <a:extLst>
              <a:ext uri="{FF2B5EF4-FFF2-40B4-BE49-F238E27FC236}">
                <a16:creationId xmlns:a16="http://schemas.microsoft.com/office/drawing/2014/main" id="{43BB8CFB-0B8E-4BE5-9B67-E71F05EE14C2}"/>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085168" y="381000"/>
            <a:ext cx="749723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1117600" y="3200400"/>
            <a:ext cx="10464800" cy="1066800"/>
          </a:xfrm>
        </p:spPr>
        <p:txBody>
          <a:bodyPr>
            <a:normAutofit/>
          </a:bodyPr>
          <a:lstStyle>
            <a:lvl1pPr algn="ctr">
              <a:defRPr sz="2800" b="1" baseline="0"/>
            </a:lvl1pPr>
            <a:lvl2pPr marL="0" algn="ctr">
              <a:buNone/>
              <a:defRPr sz="2400" baseline="0"/>
            </a:lvl2pPr>
            <a:lvl3pPr>
              <a:defRPr sz="2000"/>
            </a:lvl3pPr>
            <a:lvl4pPr>
              <a:defRPr sz="1800"/>
            </a:lvl4pPr>
            <a:lvl5pPr>
              <a:defRPr sz="1800"/>
            </a:lvl5pPr>
          </a:lstStyle>
          <a:p>
            <a:pPr lvl="0"/>
            <a:r>
              <a:rPr lang="en-US"/>
              <a:t>Click to edit Master text styles</a:t>
            </a:r>
          </a:p>
          <a:p>
            <a:pPr lvl="1"/>
            <a:r>
              <a:rPr lang="en-US"/>
              <a:t>Second level</a:t>
            </a:r>
          </a:p>
        </p:txBody>
      </p:sp>
      <p:sp>
        <p:nvSpPr>
          <p:cNvPr id="5" name="Slide Number Placeholder 5">
            <a:extLst>
              <a:ext uri="{FF2B5EF4-FFF2-40B4-BE49-F238E27FC236}">
                <a16:creationId xmlns:a16="http://schemas.microsoft.com/office/drawing/2014/main" id="{E9015DF2-30C0-41ED-B2D3-6153D1126838}"/>
              </a:ext>
            </a:extLst>
          </p:cNvPr>
          <p:cNvSpPr>
            <a:spLocks noGrp="1"/>
          </p:cNvSpPr>
          <p:nvPr>
            <p:ph type="sldNum" sz="quarter" idx="10"/>
          </p:nvPr>
        </p:nvSpPr>
        <p:spPr/>
        <p:txBody>
          <a:bodyPr/>
          <a:lstStyle>
            <a:lvl1pPr>
              <a:defRPr smtClean="0"/>
            </a:lvl1pPr>
          </a:lstStyle>
          <a:p>
            <a:pPr>
              <a:defRPr/>
            </a:pPr>
            <a:fld id="{D79BA859-7205-4A87-ABA5-C9427B91D4FD}" type="slidenum">
              <a:rPr lang="en-US" altLang="en-US" smtClean="0"/>
              <a:pPr>
                <a:defRPr/>
              </a:pPr>
              <a:t>‹#›</a:t>
            </a:fld>
            <a:endParaRPr lang="en-US" altLang="en-US"/>
          </a:p>
        </p:txBody>
      </p:sp>
    </p:spTree>
    <p:extLst>
      <p:ext uri="{BB962C8B-B14F-4D97-AF65-F5344CB8AC3E}">
        <p14:creationId xmlns:p14="http://schemas.microsoft.com/office/powerpoint/2010/main" val="11090763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wo Columns">
    <p:spTree>
      <p:nvGrpSpPr>
        <p:cNvPr id="1" name=""/>
        <p:cNvGrpSpPr/>
        <p:nvPr/>
      </p:nvGrpSpPr>
      <p:grpSpPr>
        <a:xfrm>
          <a:off x="0" y="0"/>
          <a:ext cx="0" cy="0"/>
          <a:chOff x="0" y="0"/>
          <a:chExt cx="0" cy="0"/>
        </a:xfrm>
      </p:grpSpPr>
      <p:sp>
        <p:nvSpPr>
          <p:cNvPr id="5" name="Rectangle 4"/>
          <p:cNvSpPr/>
          <p:nvPr userDrawn="1"/>
        </p:nvSpPr>
        <p:spPr>
          <a:xfrm>
            <a:off x="1121665" y="1298449"/>
            <a:ext cx="10460567"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prstClr val="white"/>
              </a:solidFill>
            </a:endParaRPr>
          </a:p>
        </p:txBody>
      </p:sp>
      <p:sp>
        <p:nvSpPr>
          <p:cNvPr id="8" name="Title Placeholder 11">
            <a:extLst>
              <a:ext uri="{FF2B5EF4-FFF2-40B4-BE49-F238E27FC236}">
                <a16:creationId xmlns:a16="http://schemas.microsoft.com/office/drawing/2014/main" id="{9405C78C-4BEE-4572-B554-E293F0A46BC4}"/>
              </a:ext>
            </a:extLst>
          </p:cNvPr>
          <p:cNvSpPr>
            <a:spLocks noGrp="1"/>
          </p:cNvSpPr>
          <p:nvPr>
            <p:ph type="title"/>
          </p:nvPr>
        </p:nvSpPr>
        <p:spPr bwMode="auto">
          <a:xfrm>
            <a:off x="609600" y="377952"/>
            <a:ext cx="10871200" cy="7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lvl="0"/>
            <a:endParaRPr lang="en-US" altLang="en-US" dirty="0"/>
          </a:p>
        </p:txBody>
      </p:sp>
      <p:sp>
        <p:nvSpPr>
          <p:cNvPr id="3" name="Content Placeholder 2"/>
          <p:cNvSpPr>
            <a:spLocks noGrp="1"/>
          </p:cNvSpPr>
          <p:nvPr>
            <p:ph sz="half" idx="1"/>
          </p:nvPr>
        </p:nvSpPr>
        <p:spPr>
          <a:xfrm>
            <a:off x="1219200" y="1524000"/>
            <a:ext cx="49784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4864" y="1524000"/>
            <a:ext cx="4974336"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0"/>
          </p:nvPr>
        </p:nvSpPr>
        <p:spPr/>
        <p:txBody>
          <a:bodyPr/>
          <a:lstStyle>
            <a:lvl1pPr fontAlgn="auto">
              <a:spcBef>
                <a:spcPts val="0"/>
              </a:spcBef>
              <a:spcAft>
                <a:spcPts val="0"/>
              </a:spcAft>
              <a:defRPr>
                <a:cs typeface="+mn-cs"/>
              </a:defRPr>
            </a:lvl1pPr>
          </a:lstStyle>
          <a:p>
            <a:pPr>
              <a:defRPr/>
            </a:pPr>
            <a:fld id="{F5477F5D-25F0-4B95-920B-B3A7F705B3F8}" type="slidenum">
              <a:rPr lang="en-US" altLang="en-US"/>
              <a:pPr>
                <a:defRPr/>
              </a:pPr>
              <a:t>‹#›</a:t>
            </a:fld>
            <a:endParaRPr lang="en-US" altLang="en-US"/>
          </a:p>
        </p:txBody>
      </p:sp>
    </p:spTree>
    <p:extLst>
      <p:ext uri="{BB962C8B-B14F-4D97-AF65-F5344CB8AC3E}">
        <p14:creationId xmlns:p14="http://schemas.microsoft.com/office/powerpoint/2010/main" val="13033935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Screensho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5A8A3B-9D6E-4867-A9FF-2BB7C1C013EB}"/>
              </a:ext>
            </a:extLst>
          </p:cNvPr>
          <p:cNvSpPr txBox="1">
            <a:spLocks noChangeArrowheads="1"/>
          </p:cNvSpPr>
          <p:nvPr userDrawn="1"/>
        </p:nvSpPr>
        <p:spPr bwMode="auto">
          <a:xfrm>
            <a:off x="1016000" y="457200"/>
            <a:ext cx="7213600" cy="554038"/>
          </a:xfrm>
          <a:prstGeom prst="rect">
            <a:avLst/>
          </a:prstGeom>
          <a:solidFill>
            <a:schemeClr val="bg1"/>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200"/>
              </a:spcBef>
              <a:defRPr/>
            </a:pPr>
            <a:endParaRPr lang="en-US" sz="3000" b="1">
              <a:solidFill>
                <a:srgbClr val="002C5F"/>
              </a:solidFill>
              <a:cs typeface="Arial" charset="0"/>
            </a:endParaRPr>
          </a:p>
        </p:txBody>
      </p:sp>
      <p:sp>
        <p:nvSpPr>
          <p:cNvPr id="4" name="Rectangle 3">
            <a:extLst>
              <a:ext uri="{FF2B5EF4-FFF2-40B4-BE49-F238E27FC236}">
                <a16:creationId xmlns:a16="http://schemas.microsoft.com/office/drawing/2014/main" id="{B0EE8395-143E-45DC-AD9E-6CEB3FD4C3B9}"/>
              </a:ext>
            </a:extLst>
          </p:cNvPr>
          <p:cNvSpPr/>
          <p:nvPr userDrawn="1"/>
        </p:nvSpPr>
        <p:spPr>
          <a:xfrm>
            <a:off x="1121834" y="1298576"/>
            <a:ext cx="10460567"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itle Placeholder 11"/>
          <p:cNvSpPr>
            <a:spLocks noGrp="1"/>
          </p:cNvSpPr>
          <p:nvPr>
            <p:ph type="title"/>
          </p:nvPr>
        </p:nvSpPr>
        <p:spPr bwMode="auto">
          <a:xfrm>
            <a:off x="609600" y="377952"/>
            <a:ext cx="10871200" cy="769204"/>
          </a:xfrm>
          <a:prstGeom prst="rect">
            <a:avLst/>
          </a:prstGeom>
          <a:noFill/>
          <a:ln>
            <a:noFill/>
          </a:ln>
        </p:spPr>
        <p:txBody>
          <a:bodyPr/>
          <a:lstStyle/>
          <a:p>
            <a:pPr lvl="0"/>
            <a:endParaRPr lang="en-US" altLang="en-US" dirty="0"/>
          </a:p>
        </p:txBody>
      </p:sp>
      <p:sp>
        <p:nvSpPr>
          <p:cNvPr id="5" name="Slide Number Placeholder 5">
            <a:extLst>
              <a:ext uri="{FF2B5EF4-FFF2-40B4-BE49-F238E27FC236}">
                <a16:creationId xmlns:a16="http://schemas.microsoft.com/office/drawing/2014/main" id="{AB5763C0-1C08-4237-A2C6-AA5EB9A6C9E1}"/>
              </a:ext>
            </a:extLst>
          </p:cNvPr>
          <p:cNvSpPr>
            <a:spLocks noGrp="1"/>
          </p:cNvSpPr>
          <p:nvPr>
            <p:ph type="sldNum" sz="quarter" idx="10"/>
          </p:nvPr>
        </p:nvSpPr>
        <p:spPr/>
        <p:txBody>
          <a:bodyPr/>
          <a:lstStyle>
            <a:lvl1pPr fontAlgn="auto">
              <a:spcBef>
                <a:spcPts val="0"/>
              </a:spcBef>
              <a:spcAft>
                <a:spcPts val="0"/>
              </a:spcAft>
              <a:defRPr>
                <a:latin typeface="+mn-lt"/>
              </a:defRPr>
            </a:lvl1pPr>
          </a:lstStyle>
          <a:p>
            <a:pPr>
              <a:defRPr/>
            </a:pPr>
            <a:fld id="{316247E6-5F92-41C2-81A9-88475C39178D}" type="slidenum">
              <a:rPr lang="en-US" altLang="en-US"/>
              <a:pPr>
                <a:defRPr/>
              </a:pPr>
              <a:t>‹#›</a:t>
            </a:fld>
            <a:endParaRPr lang="en-US" altLang="en-US"/>
          </a:p>
        </p:txBody>
      </p:sp>
    </p:spTree>
    <p:extLst>
      <p:ext uri="{BB962C8B-B14F-4D97-AF65-F5344CB8AC3E}">
        <p14:creationId xmlns:p14="http://schemas.microsoft.com/office/powerpoint/2010/main" val="32761592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a:defRPr/>
            </a:lvl1pPr>
          </a:lstStyle>
          <a:p>
            <a:pPr>
              <a:defRPr/>
            </a:pPr>
            <a:fld id="{34721FB7-C0A5-47CA-819C-4FFA2629E122}" type="slidenum">
              <a:rPr lang="en-US" altLang="en-US"/>
              <a:pPr>
                <a:defRPr/>
              </a:pPr>
              <a:t>‹#›</a:t>
            </a:fld>
            <a:endParaRPr lang="en-US" altLang="en-US"/>
          </a:p>
        </p:txBody>
      </p:sp>
    </p:spTree>
    <p:extLst>
      <p:ext uri="{BB962C8B-B14F-4D97-AF65-F5344CB8AC3E}">
        <p14:creationId xmlns:p14="http://schemas.microsoft.com/office/powerpoint/2010/main" val="43461128"/>
      </p:ext>
    </p:extLst>
  </p:cSld>
  <p:clrMapOvr>
    <a:masterClrMapping/>
  </p:clrMapOvr>
  <p:transition spd="slow">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1" cy="751561"/>
          </a:xfrm>
          <a:prstGeom prst="rect">
            <a:avLst/>
          </a:prstGeom>
        </p:spPr>
      </p:pic>
      <p:sp>
        <p:nvSpPr>
          <p:cNvPr id="2" name="Title 1"/>
          <p:cNvSpPr>
            <a:spLocks noGrp="1"/>
          </p:cNvSpPr>
          <p:nvPr>
            <p:ph type="title" hasCustomPrompt="1"/>
          </p:nvPr>
        </p:nvSpPr>
        <p:spPr>
          <a:xfrm>
            <a:off x="1219200" y="2743200"/>
            <a:ext cx="10546080" cy="685800"/>
          </a:xfrm>
          <a:prstGeom prst="rect">
            <a:avLst/>
          </a:prstGeom>
        </p:spPr>
        <p:txBody>
          <a:bodyPr anchor="t"/>
          <a:lstStyle>
            <a:lvl1pPr algn="l">
              <a:defRPr sz="4000" b="0" cap="none">
                <a:solidFill>
                  <a:schemeClr val="tx1"/>
                </a:solidFill>
                <a:latin typeface="Myriad Pro" panose="020B0503030403020204" pitchFamily="34" charset="0"/>
                <a:cs typeface="Arial"/>
              </a:defRPr>
            </a:lvl1pPr>
          </a:lstStyle>
          <a:p>
            <a:r>
              <a:rPr lang="en-US"/>
              <a:t>Presentation Title</a:t>
            </a:r>
          </a:p>
        </p:txBody>
      </p:sp>
      <p:sp>
        <p:nvSpPr>
          <p:cNvPr id="12" name="Text Placeholder 2"/>
          <p:cNvSpPr>
            <a:spLocks noGrp="1"/>
          </p:cNvSpPr>
          <p:nvPr>
            <p:ph type="body" idx="12" hasCustomPrompt="1"/>
          </p:nvPr>
        </p:nvSpPr>
        <p:spPr>
          <a:xfrm>
            <a:off x="1219200" y="5349240"/>
            <a:ext cx="10546080" cy="320040"/>
          </a:xfrm>
          <a:prstGeom prst="rect">
            <a:avLst/>
          </a:prstGeom>
        </p:spPr>
        <p:txBody>
          <a:bodyPr anchor="t"/>
          <a:lstStyle>
            <a:lvl1pPr marL="0" indent="0" algn="l">
              <a:buNone/>
              <a:defRPr sz="1600" i="1" baseline="0">
                <a:solidFill>
                  <a:schemeClr val="tx1"/>
                </a:solidFill>
                <a:latin typeface="Myriad Pro" panose="020B0503030403020204" pitchFamily="34" charset="0"/>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Month Day, Year</a:t>
            </a:r>
          </a:p>
        </p:txBody>
      </p:sp>
      <p:sp>
        <p:nvSpPr>
          <p:cNvPr id="3" name="Text Placeholder 2"/>
          <p:cNvSpPr>
            <a:spLocks noGrp="1"/>
          </p:cNvSpPr>
          <p:nvPr>
            <p:ph type="body" idx="1" hasCustomPrompt="1"/>
          </p:nvPr>
        </p:nvSpPr>
        <p:spPr>
          <a:xfrm>
            <a:off x="1219200" y="3474720"/>
            <a:ext cx="10546080" cy="457200"/>
          </a:xfrm>
          <a:prstGeom prst="rect">
            <a:avLst/>
          </a:prstGeom>
        </p:spPr>
        <p:txBody>
          <a:bodyPr anchor="t"/>
          <a:lstStyle>
            <a:lvl1pPr marL="0" indent="0" algn="l">
              <a:buNone/>
              <a:defRPr sz="2400" baseline="0">
                <a:solidFill>
                  <a:schemeClr val="tx1"/>
                </a:solidFill>
                <a:latin typeface="Myriad Pro" panose="020B0503030403020204" pitchFamily="34" charset="0"/>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Speaker Name</a:t>
            </a:r>
          </a:p>
        </p:txBody>
      </p:sp>
      <p:pic>
        <p:nvPicPr>
          <p:cNvPr id="5" name="Picture 4" descr="A picture containing drawing&#10;&#10;Description automatically generated">
            <a:extLst>
              <a:ext uri="{FF2B5EF4-FFF2-40B4-BE49-F238E27FC236}">
                <a16:creationId xmlns:a16="http://schemas.microsoft.com/office/drawing/2014/main" id="{F3847C2A-44AC-45AC-B2E6-3F4D68AF605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39526" y="5956827"/>
            <a:ext cx="1825753" cy="567678"/>
          </a:xfrm>
          <a:prstGeom prst="rect">
            <a:avLst/>
          </a:prstGeom>
        </p:spPr>
      </p:pic>
      <p:sp>
        <p:nvSpPr>
          <p:cNvPr id="11" name="TextBox 10">
            <a:extLst>
              <a:ext uri="{FF2B5EF4-FFF2-40B4-BE49-F238E27FC236}">
                <a16:creationId xmlns:a16="http://schemas.microsoft.com/office/drawing/2014/main" id="{6E799F08-DF66-4C9A-BC82-CA9670F8EBEC}"/>
              </a:ext>
            </a:extLst>
          </p:cNvPr>
          <p:cNvSpPr txBox="1"/>
          <p:nvPr userDrawn="1"/>
        </p:nvSpPr>
        <p:spPr>
          <a:xfrm>
            <a:off x="426721" y="6309061"/>
            <a:ext cx="6297756" cy="215444"/>
          </a:xfrm>
          <a:prstGeom prst="rect">
            <a:avLst/>
          </a:prstGeom>
          <a:noFill/>
        </p:spPr>
        <p:txBody>
          <a:bodyPr wrap="square" rtlCol="0">
            <a:spAutoFit/>
          </a:bodyPr>
          <a:lstStyle/>
          <a:p>
            <a:r>
              <a:rPr lang="en-US" sz="800" b="0" i="0">
                <a:latin typeface="Myriad Pro"/>
                <a:cs typeface="Myriad Pro"/>
              </a:rPr>
              <a:t>Copyright © Disability Management Employer Coalition (DMEC). All rights reserved. </a:t>
            </a:r>
          </a:p>
        </p:txBody>
      </p:sp>
    </p:spTree>
    <p:extLst>
      <p:ext uri="{BB962C8B-B14F-4D97-AF65-F5344CB8AC3E}">
        <p14:creationId xmlns:p14="http://schemas.microsoft.com/office/powerpoint/2010/main" val="16369241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1" cy="751561"/>
          </a:xfrm>
          <a:prstGeom prst="rect">
            <a:avLst/>
          </a:prstGeom>
        </p:spPr>
      </p:pic>
      <p:sp>
        <p:nvSpPr>
          <p:cNvPr id="4" name="Title 1"/>
          <p:cNvSpPr>
            <a:spLocks noGrp="1"/>
          </p:cNvSpPr>
          <p:nvPr>
            <p:ph type="title" hasCustomPrompt="1"/>
          </p:nvPr>
        </p:nvSpPr>
        <p:spPr>
          <a:xfrm>
            <a:off x="487680" y="45720"/>
            <a:ext cx="5689600" cy="705776"/>
          </a:xfrm>
          <a:prstGeom prst="rect">
            <a:avLst/>
          </a:prstGeom>
        </p:spPr>
        <p:txBody>
          <a:bodyPr anchor="t"/>
          <a:lstStyle>
            <a:lvl1pPr algn="l">
              <a:defRPr sz="4000" b="0" cap="small" baseline="0">
                <a:solidFill>
                  <a:schemeClr val="bg1"/>
                </a:solidFill>
                <a:latin typeface="Myriad Pro" panose="020B0503030403020204" pitchFamily="34" charset="0"/>
                <a:cs typeface="Arial"/>
              </a:defRPr>
            </a:lvl1pPr>
          </a:lstStyle>
          <a:p>
            <a:r>
              <a:rPr lang="en-US"/>
              <a:t>Title</a:t>
            </a:r>
          </a:p>
        </p:txBody>
      </p:sp>
      <p:sp>
        <p:nvSpPr>
          <p:cNvPr id="5" name="Text Placeholder 2"/>
          <p:cNvSpPr>
            <a:spLocks noGrp="1"/>
          </p:cNvSpPr>
          <p:nvPr>
            <p:ph type="body" idx="1" hasCustomPrompt="1"/>
          </p:nvPr>
        </p:nvSpPr>
        <p:spPr>
          <a:xfrm>
            <a:off x="487680" y="1255466"/>
            <a:ext cx="11264667" cy="4383334"/>
          </a:xfrm>
          <a:prstGeom prst="rect">
            <a:avLst/>
          </a:prstGeom>
        </p:spPr>
        <p:txBody>
          <a:bodyPr anchor="t"/>
          <a:lstStyle>
            <a:lvl1pPr marL="342900" indent="-342900" algn="l">
              <a:lnSpc>
                <a:spcPct val="114000"/>
              </a:lnSpc>
              <a:spcBef>
                <a:spcPts val="0"/>
              </a:spcBef>
              <a:buClr>
                <a:srgbClr val="33B24A"/>
              </a:buClr>
              <a:buFont typeface="Wingdings" panose="05000000000000000000" pitchFamily="2" charset="2"/>
              <a:buChar char="§"/>
              <a:defRPr sz="3200" baseline="0">
                <a:solidFill>
                  <a:schemeClr val="tx1"/>
                </a:solidFill>
                <a:latin typeface="Myriad Pro" panose="020B0503030403020204" pitchFamily="34" charset="0"/>
                <a:cs typeface="Arial"/>
              </a:defRPr>
            </a:lvl1pPr>
            <a:lvl2pPr marL="742950" indent="-285750">
              <a:lnSpc>
                <a:spcPct val="114000"/>
              </a:lnSpc>
              <a:spcBef>
                <a:spcPts val="0"/>
              </a:spcBef>
              <a:buClr>
                <a:srgbClr val="33B24A"/>
              </a:buClr>
              <a:buFont typeface="Wingdings" panose="05000000000000000000" pitchFamily="2" charset="2"/>
              <a:buChar char="§"/>
              <a:defRPr sz="2800">
                <a:solidFill>
                  <a:schemeClr val="tx1"/>
                </a:solidFill>
                <a:latin typeface="Myriad Pro" panose="020B0503030403020204" pitchFamily="34" charset="0"/>
              </a:defRPr>
            </a:lvl2pPr>
            <a:lvl3pPr marL="1200150" indent="-285750">
              <a:lnSpc>
                <a:spcPct val="114000"/>
              </a:lnSpc>
              <a:spcBef>
                <a:spcPts val="0"/>
              </a:spcBef>
              <a:buClr>
                <a:srgbClr val="33B24A"/>
              </a:buClr>
              <a:buFont typeface="Wingdings" panose="05000000000000000000" pitchFamily="2" charset="2"/>
              <a:buChar char="§"/>
              <a:defRPr sz="2400">
                <a:solidFill>
                  <a:schemeClr val="tx1"/>
                </a:solidFill>
                <a:latin typeface="Myriad Pro" panose="020B0503030403020204" pitchFamily="34" charset="0"/>
              </a:defRPr>
            </a:lvl3pPr>
            <a:lvl4pPr marL="1657350" indent="-285750">
              <a:lnSpc>
                <a:spcPct val="114000"/>
              </a:lnSpc>
              <a:spcBef>
                <a:spcPts val="0"/>
              </a:spcBef>
              <a:buClr>
                <a:srgbClr val="33B24A"/>
              </a:buClr>
              <a:buFont typeface="Wingdings" panose="05000000000000000000" pitchFamily="2" charset="2"/>
              <a:buChar char="§"/>
              <a:defRPr sz="2000" baseline="0">
                <a:solidFill>
                  <a:schemeClr val="tx1"/>
                </a:solidFill>
                <a:latin typeface="Myriad Pro" panose="020B0503030403020204" pitchFamily="34" charset="0"/>
              </a:defRPr>
            </a:lvl4pPr>
            <a:lvl5pPr marL="2000250" indent="-171450">
              <a:lnSpc>
                <a:spcPct val="114000"/>
              </a:lnSpc>
              <a:spcBef>
                <a:spcPts val="0"/>
              </a:spcBef>
              <a:buClr>
                <a:srgbClr val="33B24A"/>
              </a:buClr>
              <a:buFont typeface="Wingdings" panose="05000000000000000000" pitchFamily="2" charset="2"/>
              <a:buChar char="§"/>
              <a:defRPr sz="1600">
                <a:solidFill>
                  <a:schemeClr val="tx1"/>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a:t>Body copy</a:t>
            </a:r>
          </a:p>
          <a:p>
            <a:pPr lvl="1"/>
            <a:r>
              <a:rPr lang="en-US"/>
              <a:t>Level 2</a:t>
            </a:r>
          </a:p>
          <a:p>
            <a:pPr lvl="2"/>
            <a:r>
              <a:rPr lang="en-US"/>
              <a:t>Level 3</a:t>
            </a:r>
          </a:p>
          <a:p>
            <a:pPr lvl="3"/>
            <a:r>
              <a:rPr lang="en-US"/>
              <a:t>Level 4</a:t>
            </a:r>
          </a:p>
          <a:p>
            <a:pPr lvl="4"/>
            <a:r>
              <a:rPr lang="en-US"/>
              <a:t>Level 5 </a:t>
            </a:r>
          </a:p>
        </p:txBody>
      </p:sp>
      <p:pic>
        <p:nvPicPr>
          <p:cNvPr id="7" name="Picture 6" descr="A picture containing drawing&#10;&#10;Description automatically generated">
            <a:extLst>
              <a:ext uri="{FF2B5EF4-FFF2-40B4-BE49-F238E27FC236}">
                <a16:creationId xmlns:a16="http://schemas.microsoft.com/office/drawing/2014/main" id="{484D0D4B-52EB-4E96-A3FA-03FD0E1199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39526" y="5956827"/>
            <a:ext cx="1825753" cy="567678"/>
          </a:xfrm>
          <a:prstGeom prst="rect">
            <a:avLst/>
          </a:prstGeom>
        </p:spPr>
      </p:pic>
      <p:sp>
        <p:nvSpPr>
          <p:cNvPr id="8" name="TextBox 7">
            <a:extLst>
              <a:ext uri="{FF2B5EF4-FFF2-40B4-BE49-F238E27FC236}">
                <a16:creationId xmlns:a16="http://schemas.microsoft.com/office/drawing/2014/main" id="{42AEE82D-507A-4AA4-A111-24E5A9DDC140}"/>
              </a:ext>
            </a:extLst>
          </p:cNvPr>
          <p:cNvSpPr txBox="1"/>
          <p:nvPr userDrawn="1"/>
        </p:nvSpPr>
        <p:spPr>
          <a:xfrm>
            <a:off x="426721" y="6309061"/>
            <a:ext cx="6297756" cy="215444"/>
          </a:xfrm>
          <a:prstGeom prst="rect">
            <a:avLst/>
          </a:prstGeom>
          <a:noFill/>
        </p:spPr>
        <p:txBody>
          <a:bodyPr wrap="square" rtlCol="0">
            <a:spAutoFit/>
          </a:bodyPr>
          <a:lstStyle/>
          <a:p>
            <a:r>
              <a:rPr lang="en-US" sz="800" b="0" i="0">
                <a:latin typeface="Myriad Pro"/>
                <a:cs typeface="Myriad Pro"/>
              </a:rPr>
              <a:t>Copyright © Disability Management Employer Coalition (DMEC). All rights reserved. </a:t>
            </a:r>
          </a:p>
        </p:txBody>
      </p:sp>
    </p:spTree>
    <p:extLst>
      <p:ext uri="{BB962C8B-B14F-4D97-AF65-F5344CB8AC3E}">
        <p14:creationId xmlns:p14="http://schemas.microsoft.com/office/powerpoint/2010/main" val="31334643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1" cy="751561"/>
          </a:xfrm>
          <a:prstGeom prst="rect">
            <a:avLst/>
          </a:prstGeom>
        </p:spPr>
      </p:pic>
      <p:sp>
        <p:nvSpPr>
          <p:cNvPr id="4" name="Title 1"/>
          <p:cNvSpPr>
            <a:spLocks noGrp="1"/>
          </p:cNvSpPr>
          <p:nvPr>
            <p:ph type="title" hasCustomPrompt="1"/>
          </p:nvPr>
        </p:nvSpPr>
        <p:spPr>
          <a:xfrm>
            <a:off x="487680" y="45721"/>
            <a:ext cx="5689600" cy="685799"/>
          </a:xfrm>
          <a:prstGeom prst="rect">
            <a:avLst/>
          </a:prstGeom>
        </p:spPr>
        <p:txBody>
          <a:bodyPr anchor="t">
            <a:noAutofit/>
          </a:bodyPr>
          <a:lstStyle>
            <a:lvl1pPr algn="l">
              <a:defRPr sz="4000" b="0" cap="small" baseline="0">
                <a:solidFill>
                  <a:schemeClr val="bg1"/>
                </a:solidFill>
                <a:latin typeface="Myriad Pro" panose="020B0503030403020204" pitchFamily="34" charset="0"/>
                <a:cs typeface="Arial"/>
              </a:defRPr>
            </a:lvl1pPr>
          </a:lstStyle>
          <a:p>
            <a:r>
              <a:rPr lang="en-US"/>
              <a:t>Title</a:t>
            </a:r>
          </a:p>
        </p:txBody>
      </p:sp>
      <p:sp>
        <p:nvSpPr>
          <p:cNvPr id="5" name="Content Placeholder 2"/>
          <p:cNvSpPr>
            <a:spLocks noGrp="1"/>
          </p:cNvSpPr>
          <p:nvPr>
            <p:ph idx="1" hasCustomPrompt="1"/>
          </p:nvPr>
        </p:nvSpPr>
        <p:spPr>
          <a:xfrm>
            <a:off x="487680" y="1211580"/>
            <a:ext cx="5486400" cy="4434840"/>
          </a:xfrm>
          <a:prstGeom prst="rect">
            <a:avLst/>
          </a:prstGeom>
        </p:spPr>
        <p:txBody>
          <a:bodyPr/>
          <a:lstStyle>
            <a:lvl1pPr marL="457200" indent="-457200">
              <a:lnSpc>
                <a:spcPct val="114000"/>
              </a:lnSpc>
              <a:spcBef>
                <a:spcPts val="0"/>
              </a:spcBef>
              <a:buClr>
                <a:srgbClr val="33B24A"/>
              </a:buClr>
              <a:buFont typeface="Wingdings" pitchFamily="2" charset="2"/>
              <a:buChar char="§"/>
              <a:defRPr sz="3000" baseline="0">
                <a:solidFill>
                  <a:schemeClr val="tx1"/>
                </a:solidFill>
                <a:latin typeface="Myriad Pro" panose="020B0503030403020204" pitchFamily="34" charset="0"/>
                <a:cs typeface="Arial"/>
              </a:defRPr>
            </a:lvl1pPr>
            <a:lvl2pPr marL="914400" indent="-457200">
              <a:lnSpc>
                <a:spcPct val="114000"/>
              </a:lnSpc>
              <a:spcBef>
                <a:spcPts val="0"/>
              </a:spcBef>
              <a:buClr>
                <a:srgbClr val="33B24A"/>
              </a:buClr>
              <a:buFont typeface="Wingdings" pitchFamily="2" charset="2"/>
              <a:buChar char="§"/>
              <a:defRPr sz="2600">
                <a:solidFill>
                  <a:schemeClr val="tx1"/>
                </a:solidFill>
                <a:latin typeface="Myriad Pro" panose="020B0503030403020204" pitchFamily="34" charset="0"/>
                <a:cs typeface="Arial"/>
              </a:defRPr>
            </a:lvl2pPr>
            <a:lvl3pPr marL="1257300" indent="-342900">
              <a:lnSpc>
                <a:spcPct val="114000"/>
              </a:lnSpc>
              <a:spcBef>
                <a:spcPts val="0"/>
              </a:spcBef>
              <a:buClr>
                <a:srgbClr val="33B24A"/>
              </a:buClr>
              <a:buFont typeface="Wingdings" pitchFamily="2" charset="2"/>
              <a:buChar char="§"/>
              <a:defRPr sz="2200">
                <a:solidFill>
                  <a:schemeClr val="tx1"/>
                </a:solidFill>
                <a:latin typeface="Myriad Pro" panose="020B0503030403020204" pitchFamily="34" charset="0"/>
                <a:cs typeface="Arial"/>
              </a:defRPr>
            </a:lvl3pPr>
            <a:lvl4pPr marL="1714500" indent="-342900">
              <a:lnSpc>
                <a:spcPct val="114000"/>
              </a:lnSpc>
              <a:spcBef>
                <a:spcPts val="0"/>
              </a:spcBef>
              <a:buClr>
                <a:srgbClr val="33B24A"/>
              </a:buClr>
              <a:buFont typeface="Wingdings" pitchFamily="2" charset="2"/>
              <a:buChar char="§"/>
              <a:defRPr sz="1800">
                <a:solidFill>
                  <a:schemeClr val="tx1"/>
                </a:solidFill>
                <a:latin typeface="Myriad Pro" panose="020B0503030403020204" pitchFamily="34" charset="0"/>
                <a:cs typeface="Arial"/>
              </a:defRPr>
            </a:lvl4pPr>
            <a:lvl5pPr marL="2114550" indent="-285750">
              <a:lnSpc>
                <a:spcPct val="114000"/>
              </a:lnSpc>
              <a:spcBef>
                <a:spcPts val="0"/>
              </a:spcBef>
              <a:buClr>
                <a:srgbClr val="33B24A"/>
              </a:buClr>
              <a:buFont typeface="Wingdings" pitchFamily="2" charset="2"/>
              <a:buChar char="§"/>
              <a:defRPr sz="1400">
                <a:solidFill>
                  <a:schemeClr val="tx1"/>
                </a:solidFill>
                <a:latin typeface="Myriad Pro" panose="020B0503030403020204" pitchFamily="34" charset="0"/>
                <a:cs typeface="Arial"/>
              </a:defRPr>
            </a:lvl5pPr>
          </a:lstStyle>
          <a:p>
            <a:pPr lvl="0"/>
            <a:r>
              <a:rPr lang="en-US"/>
              <a:t>Body copy</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idx="10" hasCustomPrompt="1"/>
          </p:nvPr>
        </p:nvSpPr>
        <p:spPr>
          <a:xfrm>
            <a:off x="6271088" y="1211580"/>
            <a:ext cx="5486400" cy="4434840"/>
          </a:xfrm>
          <a:prstGeom prst="rect">
            <a:avLst/>
          </a:prstGeom>
        </p:spPr>
        <p:txBody>
          <a:bodyPr/>
          <a:lstStyle>
            <a:lvl1pPr marL="0" indent="0">
              <a:lnSpc>
                <a:spcPct val="113000"/>
              </a:lnSpc>
              <a:spcBef>
                <a:spcPts val="0"/>
              </a:spcBef>
              <a:buClr>
                <a:srgbClr val="B20838"/>
              </a:buClr>
              <a:buFont typeface="Wingdings" pitchFamily="2" charset="2"/>
              <a:buNone/>
              <a:defRPr sz="3000" baseline="0">
                <a:solidFill>
                  <a:schemeClr val="tx1">
                    <a:lumMod val="75000"/>
                    <a:lumOff val="25000"/>
                  </a:schemeClr>
                </a:solidFill>
                <a:latin typeface="Myriad Pro" panose="020B0503030403020204" pitchFamily="34" charset="0"/>
                <a:cs typeface="Arial"/>
              </a:defRPr>
            </a:lvl1pPr>
            <a:lvl2pPr marL="914400" indent="-457200">
              <a:buClr>
                <a:srgbClr val="B20838"/>
              </a:buClr>
              <a:buFont typeface="Wingdings" pitchFamily="2" charset="2"/>
              <a:buChar char="§"/>
              <a:defRPr sz="2700">
                <a:solidFill>
                  <a:schemeClr val="tx1">
                    <a:lumMod val="75000"/>
                    <a:lumOff val="25000"/>
                  </a:schemeClr>
                </a:solidFill>
                <a:latin typeface="Arial"/>
                <a:cs typeface="Arial"/>
              </a:defRPr>
            </a:lvl2pPr>
            <a:lvl3pPr marL="1257300" indent="-342900">
              <a:buClr>
                <a:srgbClr val="B20838"/>
              </a:buClr>
              <a:buFont typeface="Wingdings" pitchFamily="2" charset="2"/>
              <a:buChar char="§"/>
              <a:defRPr sz="2400">
                <a:solidFill>
                  <a:schemeClr val="tx1">
                    <a:lumMod val="75000"/>
                    <a:lumOff val="25000"/>
                  </a:schemeClr>
                </a:solidFill>
                <a:latin typeface="Arial"/>
                <a:cs typeface="Arial"/>
              </a:defRPr>
            </a:lvl3pPr>
            <a:lvl4pPr marL="1714500" indent="-342900">
              <a:buClr>
                <a:srgbClr val="B20838"/>
              </a:buClr>
              <a:buFont typeface="Wingdings" pitchFamily="2" charset="2"/>
              <a:buChar char="§"/>
              <a:defRPr sz="2100">
                <a:solidFill>
                  <a:schemeClr val="tx1">
                    <a:lumMod val="75000"/>
                    <a:lumOff val="25000"/>
                  </a:schemeClr>
                </a:solidFill>
                <a:latin typeface="Arial"/>
                <a:cs typeface="Arial"/>
              </a:defRPr>
            </a:lvl4pPr>
            <a:lvl5pPr marL="2114550" indent="-285750">
              <a:buClr>
                <a:srgbClr val="B20838"/>
              </a:buClr>
              <a:buFont typeface="Wingdings" pitchFamily="2" charset="2"/>
              <a:buChar char="§"/>
              <a:defRPr sz="1800">
                <a:solidFill>
                  <a:schemeClr val="tx1">
                    <a:lumMod val="75000"/>
                    <a:lumOff val="25000"/>
                  </a:schemeClr>
                </a:solidFill>
                <a:latin typeface="Arial"/>
                <a:cs typeface="Arial"/>
              </a:defRPr>
            </a:lvl5pPr>
          </a:lstStyle>
          <a:p>
            <a:pPr lvl="0"/>
            <a:r>
              <a:rPr lang="en-US"/>
              <a:t>Add image here</a:t>
            </a:r>
          </a:p>
        </p:txBody>
      </p:sp>
      <p:pic>
        <p:nvPicPr>
          <p:cNvPr id="9" name="Picture 8" descr="A picture containing drawing&#10;&#10;Description automatically generated">
            <a:extLst>
              <a:ext uri="{FF2B5EF4-FFF2-40B4-BE49-F238E27FC236}">
                <a16:creationId xmlns:a16="http://schemas.microsoft.com/office/drawing/2014/main" id="{66188EDA-F1E3-4B58-89D6-069242C27D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39526" y="5956827"/>
            <a:ext cx="1825753" cy="567678"/>
          </a:xfrm>
          <a:prstGeom prst="rect">
            <a:avLst/>
          </a:prstGeom>
        </p:spPr>
      </p:pic>
      <p:sp>
        <p:nvSpPr>
          <p:cNvPr id="12" name="TextBox 11">
            <a:extLst>
              <a:ext uri="{FF2B5EF4-FFF2-40B4-BE49-F238E27FC236}">
                <a16:creationId xmlns:a16="http://schemas.microsoft.com/office/drawing/2014/main" id="{EE533348-E41E-4C00-97AB-E2EED7CB366E}"/>
              </a:ext>
            </a:extLst>
          </p:cNvPr>
          <p:cNvSpPr txBox="1"/>
          <p:nvPr userDrawn="1"/>
        </p:nvSpPr>
        <p:spPr>
          <a:xfrm>
            <a:off x="426721" y="6309061"/>
            <a:ext cx="6297756" cy="215444"/>
          </a:xfrm>
          <a:prstGeom prst="rect">
            <a:avLst/>
          </a:prstGeom>
          <a:noFill/>
        </p:spPr>
        <p:txBody>
          <a:bodyPr wrap="square" rtlCol="0">
            <a:spAutoFit/>
          </a:bodyPr>
          <a:lstStyle/>
          <a:p>
            <a:r>
              <a:rPr lang="en-US" sz="800" b="0" i="0">
                <a:latin typeface="Myriad Pro"/>
                <a:cs typeface="Myriad Pro"/>
              </a:rPr>
              <a:t>Copyright © Disability Management Employer Coalition (DMEC). All rights reserved. </a:t>
            </a:r>
          </a:p>
        </p:txBody>
      </p:sp>
    </p:spTree>
    <p:extLst>
      <p:ext uri="{BB962C8B-B14F-4D97-AF65-F5344CB8AC3E}">
        <p14:creationId xmlns:p14="http://schemas.microsoft.com/office/powerpoint/2010/main" val="6170578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423161"/>
            <a:ext cx="12192001" cy="751561"/>
          </a:xfrm>
          <a:prstGeom prst="rect">
            <a:avLst/>
          </a:prstGeom>
        </p:spPr>
      </p:pic>
      <p:sp>
        <p:nvSpPr>
          <p:cNvPr id="2" name="Title 1"/>
          <p:cNvSpPr>
            <a:spLocks noGrp="1"/>
          </p:cNvSpPr>
          <p:nvPr>
            <p:ph type="title" hasCustomPrompt="1"/>
          </p:nvPr>
        </p:nvSpPr>
        <p:spPr>
          <a:xfrm>
            <a:off x="487680" y="2423160"/>
            <a:ext cx="10546080" cy="751560"/>
          </a:xfrm>
          <a:prstGeom prst="rect">
            <a:avLst/>
          </a:prstGeom>
        </p:spPr>
        <p:txBody>
          <a:bodyPr anchor="t"/>
          <a:lstStyle>
            <a:lvl1pPr algn="l">
              <a:defRPr sz="4000" b="0" cap="small" baseline="0">
                <a:solidFill>
                  <a:schemeClr val="bg1"/>
                </a:solidFill>
                <a:latin typeface="Myriad Pro" panose="020B0503030403020204" pitchFamily="34" charset="0"/>
                <a:cs typeface="Arial"/>
              </a:defRPr>
            </a:lvl1pPr>
          </a:lstStyle>
          <a:p>
            <a:r>
              <a:rPr lang="en-US"/>
              <a:t>Section Title</a:t>
            </a:r>
          </a:p>
        </p:txBody>
      </p:sp>
      <p:sp>
        <p:nvSpPr>
          <p:cNvPr id="3" name="Text Placeholder 2"/>
          <p:cNvSpPr>
            <a:spLocks noGrp="1"/>
          </p:cNvSpPr>
          <p:nvPr>
            <p:ph type="body" idx="1" hasCustomPrompt="1"/>
          </p:nvPr>
        </p:nvSpPr>
        <p:spPr>
          <a:xfrm>
            <a:off x="487680" y="3201353"/>
            <a:ext cx="10546080" cy="457200"/>
          </a:xfrm>
          <a:prstGeom prst="rect">
            <a:avLst/>
          </a:prstGeom>
        </p:spPr>
        <p:txBody>
          <a:bodyPr anchor="t"/>
          <a:lstStyle>
            <a:lvl1pPr marL="0" indent="0" algn="l">
              <a:buNone/>
              <a:defRPr sz="2400" baseline="0">
                <a:solidFill>
                  <a:schemeClr val="tx1"/>
                </a:solidFill>
                <a:latin typeface="Myriad Pro" panose="020B0503030403020204" pitchFamily="34" charset="0"/>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 Heading </a:t>
            </a:r>
          </a:p>
        </p:txBody>
      </p:sp>
      <p:pic>
        <p:nvPicPr>
          <p:cNvPr id="7" name="Picture 6" descr="A picture containing drawing&#10;&#10;Description automatically generated">
            <a:extLst>
              <a:ext uri="{FF2B5EF4-FFF2-40B4-BE49-F238E27FC236}">
                <a16:creationId xmlns:a16="http://schemas.microsoft.com/office/drawing/2014/main" id="{BA1E2748-3751-4715-8027-B811076B8A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39526" y="5956827"/>
            <a:ext cx="1825753" cy="567678"/>
          </a:xfrm>
          <a:prstGeom prst="rect">
            <a:avLst/>
          </a:prstGeom>
        </p:spPr>
      </p:pic>
      <p:sp>
        <p:nvSpPr>
          <p:cNvPr id="11" name="TextBox 10">
            <a:extLst>
              <a:ext uri="{FF2B5EF4-FFF2-40B4-BE49-F238E27FC236}">
                <a16:creationId xmlns:a16="http://schemas.microsoft.com/office/drawing/2014/main" id="{706E630B-9525-45C8-A7EF-F363B259073B}"/>
              </a:ext>
            </a:extLst>
          </p:cNvPr>
          <p:cNvSpPr txBox="1"/>
          <p:nvPr userDrawn="1"/>
        </p:nvSpPr>
        <p:spPr>
          <a:xfrm>
            <a:off x="426721" y="6309061"/>
            <a:ext cx="6297756" cy="215444"/>
          </a:xfrm>
          <a:prstGeom prst="rect">
            <a:avLst/>
          </a:prstGeom>
          <a:noFill/>
        </p:spPr>
        <p:txBody>
          <a:bodyPr wrap="square" rtlCol="0">
            <a:spAutoFit/>
          </a:bodyPr>
          <a:lstStyle/>
          <a:p>
            <a:r>
              <a:rPr lang="en-US" sz="800" b="0" i="0">
                <a:latin typeface="Myriad Pro"/>
                <a:cs typeface="Myriad Pro"/>
              </a:rPr>
              <a:t>Copyright © Disability Management Employer Coalition (DMEC). All rights reserved. </a:t>
            </a:r>
          </a:p>
        </p:txBody>
      </p:sp>
    </p:spTree>
    <p:extLst>
      <p:ext uri="{BB962C8B-B14F-4D97-AF65-F5344CB8AC3E}">
        <p14:creationId xmlns:p14="http://schemas.microsoft.com/office/powerpoint/2010/main" val="3537858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a:stretch>
            <a:fillRect/>
          </a:stretch>
        </p:blipFill>
        <p:spPr>
          <a:xfrm>
            <a:off x="10040599" y="5994257"/>
            <a:ext cx="1828959" cy="579170"/>
          </a:xfrm>
          <a:prstGeom prst="rect">
            <a:avLst/>
          </a:prstGeom>
        </p:spPr>
      </p:pic>
    </p:spTree>
    <p:extLst>
      <p:ext uri="{BB962C8B-B14F-4D97-AF65-F5344CB8AC3E}">
        <p14:creationId xmlns:p14="http://schemas.microsoft.com/office/powerpoint/2010/main" val="41178978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4684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End Titl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1" cy="751561"/>
          </a:xfrm>
          <a:prstGeom prst="rect">
            <a:avLst/>
          </a:prstGeom>
        </p:spPr>
      </p:pic>
      <p:sp>
        <p:nvSpPr>
          <p:cNvPr id="12" name="Title 1"/>
          <p:cNvSpPr>
            <a:spLocks noGrp="1"/>
          </p:cNvSpPr>
          <p:nvPr>
            <p:ph type="title" hasCustomPrompt="1"/>
          </p:nvPr>
        </p:nvSpPr>
        <p:spPr>
          <a:xfrm>
            <a:off x="1219200" y="2743200"/>
            <a:ext cx="10546080" cy="685800"/>
          </a:xfrm>
          <a:prstGeom prst="rect">
            <a:avLst/>
          </a:prstGeom>
        </p:spPr>
        <p:txBody>
          <a:bodyPr anchor="t"/>
          <a:lstStyle>
            <a:lvl1pPr algn="l">
              <a:defRPr sz="4000" b="0" cap="none" baseline="0">
                <a:solidFill>
                  <a:schemeClr val="tx1"/>
                </a:solidFill>
                <a:latin typeface="Myriad Pro" panose="020B0503030403020204" pitchFamily="34" charset="0"/>
                <a:cs typeface="Arial"/>
              </a:defRPr>
            </a:lvl1pPr>
          </a:lstStyle>
          <a:p>
            <a:r>
              <a:rPr lang="en-US"/>
              <a:t>End Title</a:t>
            </a:r>
          </a:p>
        </p:txBody>
      </p:sp>
      <p:sp>
        <p:nvSpPr>
          <p:cNvPr id="13" name="Text Placeholder 2"/>
          <p:cNvSpPr>
            <a:spLocks noGrp="1"/>
          </p:cNvSpPr>
          <p:nvPr>
            <p:ph type="body" idx="1" hasCustomPrompt="1"/>
          </p:nvPr>
        </p:nvSpPr>
        <p:spPr>
          <a:xfrm>
            <a:off x="1219199" y="3474720"/>
            <a:ext cx="10546080" cy="457200"/>
          </a:xfrm>
          <a:prstGeom prst="rect">
            <a:avLst/>
          </a:prstGeom>
        </p:spPr>
        <p:txBody>
          <a:bodyPr anchor="t"/>
          <a:lstStyle>
            <a:lvl1pPr marL="0" indent="0" algn="l">
              <a:buNone/>
              <a:defRPr sz="2400" baseline="0">
                <a:solidFill>
                  <a:schemeClr val="tx1"/>
                </a:solidFill>
                <a:latin typeface="Myriad Pro" panose="020B0503030403020204" pitchFamily="34" charset="0"/>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Contact Information</a:t>
            </a:r>
          </a:p>
        </p:txBody>
      </p:sp>
      <p:sp>
        <p:nvSpPr>
          <p:cNvPr id="6" name="TextBox 5"/>
          <p:cNvSpPr txBox="1"/>
          <p:nvPr userDrawn="1"/>
        </p:nvSpPr>
        <p:spPr>
          <a:xfrm>
            <a:off x="508001" y="7315200"/>
            <a:ext cx="6297756" cy="215444"/>
          </a:xfrm>
          <a:prstGeom prst="rect">
            <a:avLst/>
          </a:prstGeom>
          <a:noFill/>
        </p:spPr>
        <p:txBody>
          <a:bodyPr wrap="square" rtlCol="0">
            <a:spAutoFit/>
          </a:bodyPr>
          <a:lstStyle/>
          <a:p>
            <a:r>
              <a:rPr lang="en-US" sz="800" b="0" i="0">
                <a:latin typeface="Myriad Pro"/>
                <a:cs typeface="Myriad Pro"/>
              </a:rPr>
              <a:t>Copyright 2016. Disability Management Employer Coalition (DMEC). All rights reserved. </a:t>
            </a:r>
          </a:p>
        </p:txBody>
      </p:sp>
      <p:pic>
        <p:nvPicPr>
          <p:cNvPr id="8" name="Picture 7" descr="A picture containing drawing&#10;&#10;Description automatically generated">
            <a:extLst>
              <a:ext uri="{FF2B5EF4-FFF2-40B4-BE49-F238E27FC236}">
                <a16:creationId xmlns:a16="http://schemas.microsoft.com/office/drawing/2014/main" id="{F6826DCF-95F2-4B91-BAC9-D79F09CFD8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39526" y="5956827"/>
            <a:ext cx="1825753" cy="567678"/>
          </a:xfrm>
          <a:prstGeom prst="rect">
            <a:avLst/>
          </a:prstGeom>
        </p:spPr>
      </p:pic>
      <p:sp>
        <p:nvSpPr>
          <p:cNvPr id="11" name="TextBox 10">
            <a:extLst>
              <a:ext uri="{FF2B5EF4-FFF2-40B4-BE49-F238E27FC236}">
                <a16:creationId xmlns:a16="http://schemas.microsoft.com/office/drawing/2014/main" id="{098CB2A0-CB93-471B-8545-F3F9C74A3BBE}"/>
              </a:ext>
            </a:extLst>
          </p:cNvPr>
          <p:cNvSpPr txBox="1"/>
          <p:nvPr userDrawn="1"/>
        </p:nvSpPr>
        <p:spPr>
          <a:xfrm>
            <a:off x="426721" y="6309061"/>
            <a:ext cx="6297756" cy="215444"/>
          </a:xfrm>
          <a:prstGeom prst="rect">
            <a:avLst/>
          </a:prstGeom>
          <a:noFill/>
        </p:spPr>
        <p:txBody>
          <a:bodyPr wrap="square" rtlCol="0">
            <a:spAutoFit/>
          </a:bodyPr>
          <a:lstStyle/>
          <a:p>
            <a:r>
              <a:rPr lang="en-US" sz="800" b="0" i="0">
                <a:latin typeface="Myriad Pro"/>
                <a:cs typeface="Myriad Pro"/>
              </a:rPr>
              <a:t>Copyright © Disability Management Employer Coalition (DMEC). All rights reserved. </a:t>
            </a:r>
          </a:p>
        </p:txBody>
      </p:sp>
    </p:spTree>
    <p:extLst>
      <p:ext uri="{BB962C8B-B14F-4D97-AF65-F5344CB8AC3E}">
        <p14:creationId xmlns:p14="http://schemas.microsoft.com/office/powerpoint/2010/main" val="31233307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1">
                <a:solidFill>
                  <a:schemeClr val="bg1"/>
                </a:solidFill>
                <a:latin typeface="Arial" panose="020B0604020202020204" pitchFamily="34" charset="0"/>
                <a:cs typeface="Arial" panose="020B0604020202020204" pitchFamily="34" charset="0"/>
              </a:defRPr>
            </a:lvl1pPr>
          </a:lstStyle>
          <a:p>
            <a:r>
              <a:rPr lang="en-US" dirty="0"/>
              <a:t>JAN is funded by a contract with the Office of disability employment policy, </a:t>
            </a:r>
            <a:r>
              <a:rPr lang="en-US" dirty="0" err="1"/>
              <a:t>u.s.</a:t>
            </a:r>
            <a:r>
              <a:rPr lang="en-US" dirty="0"/>
              <a:t> department of labor.</a:t>
            </a:r>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1897" y="5369586"/>
            <a:ext cx="684659" cy="951676"/>
          </a:xfrm>
          <a:prstGeom prst="rect">
            <a:avLst/>
          </a:prstGeom>
        </p:spPr>
      </p:pic>
    </p:spTree>
    <p:extLst>
      <p:ext uri="{BB962C8B-B14F-4D97-AF65-F5344CB8AC3E}">
        <p14:creationId xmlns:p14="http://schemas.microsoft.com/office/powerpoint/2010/main" val="4242161851"/>
      </p:ext>
    </p:extLst>
  </p:cSld>
  <p:clrMapOvr>
    <a:masterClrMapping/>
  </p:clrMapOvr>
  <p:hf hd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a:solidFill>
                  <a:schemeClr val="accent1"/>
                </a:solidFill>
                <a:latin typeface="Arial Nova" panose="020B0504020202020204" pitchFamily="34" charset="0"/>
                <a:cs typeface="Arial" panose="020B0604020202020204" pitchFamily="34" charset="0"/>
              </a:defRPr>
            </a:lvl1pPr>
            <a:lvl2pPr>
              <a:buClr>
                <a:schemeClr val="accent1"/>
              </a:buClr>
              <a:defRPr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800"/>
            </a:lvl1pPr>
          </a:lstStyle>
          <a:p>
            <a:fld id="{D57F1E4F-1CFF-5643-939E-217C01CDF565}" type="slidenum">
              <a:rPr lang="en-US" smtClean="0"/>
              <a:pPr/>
              <a:t>‹#›</a:t>
            </a:fld>
            <a:endParaRPr lang="en-US" dirty="0"/>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20416" y="6064502"/>
            <a:ext cx="1830966" cy="580832"/>
          </a:xfrm>
          <a:prstGeom prst="rect">
            <a:avLst/>
          </a:prstGeom>
        </p:spPr>
      </p:pic>
    </p:spTree>
    <p:extLst>
      <p:ext uri="{BB962C8B-B14F-4D97-AF65-F5344CB8AC3E}">
        <p14:creationId xmlns:p14="http://schemas.microsoft.com/office/powerpoint/2010/main" val="16217050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66C84B26-3D2A-4741-A536-840D4BB0A26D}" type="datetime1">
              <a:rPr lang="en-US" smtClean="0"/>
              <a:t>3/9/2023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922384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F33448-939B-4EC9-AF81-FED917661257}" type="datetime1">
              <a:rPr lang="en-US" smtClean="0"/>
              <a:t>3/9/2023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744882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B8E1A0-F19E-43ED-A9FD-BBBB6365A0B1}" type="datetime1">
              <a:rPr lang="en-US" smtClean="0"/>
              <a:t>3/9/2023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53550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61625" y="6041605"/>
            <a:ext cx="1828959" cy="579170"/>
          </a:xfrm>
          <a:prstGeom prst="rect">
            <a:avLst/>
          </a:prstGeom>
        </p:spPr>
      </p:pic>
    </p:spTree>
    <p:extLst>
      <p:ext uri="{BB962C8B-B14F-4D97-AF65-F5344CB8AC3E}">
        <p14:creationId xmlns:p14="http://schemas.microsoft.com/office/powerpoint/2010/main" val="24640218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40599" y="5994257"/>
            <a:ext cx="1828959" cy="579170"/>
          </a:xfrm>
          <a:prstGeom prst="rect">
            <a:avLst/>
          </a:prstGeom>
        </p:spPr>
      </p:pic>
    </p:spTree>
    <p:extLst>
      <p:ext uri="{BB962C8B-B14F-4D97-AF65-F5344CB8AC3E}">
        <p14:creationId xmlns:p14="http://schemas.microsoft.com/office/powerpoint/2010/main" val="35599559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EA0697B2-505F-4AC8-8F94-72E521A0B74F}" type="datetime1">
              <a:rPr lang="en-US" smtClean="0"/>
              <a:t>3/9/2023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694270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EA0697B2-505F-4AC8-8F94-72E521A0B74F}" type="datetime1">
              <a:rPr lang="en-US" smtClean="0"/>
              <a:t>3/9/2023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822022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EFF899-93D7-4212-8D3F-0D755BDEB77C}" type="datetime1">
              <a:rPr lang="en-US" smtClean="0"/>
              <a:t>3/9/2023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032662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16496B-62A4-45AD-A174-D929C967C4CB}" type="datetime1">
              <a:rPr lang="en-US" smtClean="0"/>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110120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832A0D10-1C02-40CB-A684-779709F45FE8}" type="datetime1">
              <a:rPr lang="en-US" smtClean="0"/>
              <a:t>3/9/2023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275261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1">
                <a:solidFill>
                  <a:schemeClr val="bg1"/>
                </a:solidFill>
                <a:latin typeface="Arial" panose="020B0604020202020204" pitchFamily="34" charset="0"/>
                <a:cs typeface="Arial" panose="020B0604020202020204" pitchFamily="34" charset="0"/>
              </a:defRPr>
            </a:lvl1pPr>
          </a:lstStyle>
          <a:p>
            <a:r>
              <a:rPr lang="en-US" dirty="0"/>
              <a:t>JAN is funded by a contract with the Office of disability employment policy, </a:t>
            </a:r>
            <a:r>
              <a:rPr lang="en-US" dirty="0" err="1"/>
              <a:t>u.s.</a:t>
            </a:r>
            <a:r>
              <a:rPr lang="en-US" dirty="0"/>
              <a:t> department of labor.</a:t>
            </a:r>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1897" y="5369586"/>
            <a:ext cx="684659" cy="951676"/>
          </a:xfrm>
          <a:prstGeom prst="rect">
            <a:avLst/>
          </a:prstGeom>
        </p:spPr>
      </p:pic>
    </p:spTree>
    <p:extLst>
      <p:ext uri="{BB962C8B-B14F-4D97-AF65-F5344CB8AC3E}">
        <p14:creationId xmlns:p14="http://schemas.microsoft.com/office/powerpoint/2010/main" val="929607973"/>
      </p:ext>
    </p:extLst>
  </p:cSld>
  <p:clrMapOvr>
    <a:masterClrMapping/>
  </p:clrMapOvr>
  <p:hf hd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a:solidFill>
                  <a:schemeClr val="accent1"/>
                </a:solidFill>
                <a:latin typeface="Arial Nova" panose="020B0504020202020204" pitchFamily="34" charset="0"/>
                <a:cs typeface="Arial" panose="020B0604020202020204" pitchFamily="34" charset="0"/>
              </a:defRPr>
            </a:lvl1pPr>
            <a:lvl2pPr>
              <a:buClr>
                <a:schemeClr val="accent1"/>
              </a:buClr>
              <a:defRPr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800"/>
            </a:lvl1pPr>
          </a:lstStyle>
          <a:p>
            <a:fld id="{D57F1E4F-1CFF-5643-939E-217C01CDF565}" type="slidenum">
              <a:rPr lang="en-US" smtClean="0"/>
              <a:pPr/>
              <a:t>‹#›</a:t>
            </a:fld>
            <a:endParaRPr lang="en-US" dirty="0"/>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0416" y="6064502"/>
            <a:ext cx="1830966" cy="580832"/>
          </a:xfrm>
          <a:prstGeom prst="rect">
            <a:avLst/>
          </a:prstGeom>
        </p:spPr>
      </p:pic>
    </p:spTree>
    <p:extLst>
      <p:ext uri="{BB962C8B-B14F-4D97-AF65-F5344CB8AC3E}">
        <p14:creationId xmlns:p14="http://schemas.microsoft.com/office/powerpoint/2010/main" val="9541054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66C84B26-3D2A-4741-A536-840D4BB0A26D}" type="datetime1">
              <a:rPr lang="en-US" smtClean="0"/>
              <a:t>3/9/2023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543781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F33448-939B-4EC9-AF81-FED917661257}" type="datetime1">
              <a:rPr lang="en-US" smtClean="0"/>
              <a:t>3/9/2023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699648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B8E1A0-F19E-43ED-A9FD-BBBB6365A0B1}" type="datetime1">
              <a:rPr lang="en-US" smtClean="0"/>
              <a:t>3/9/2023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431327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1625" y="6041605"/>
            <a:ext cx="1828959" cy="579170"/>
          </a:xfrm>
          <a:prstGeom prst="rect">
            <a:avLst/>
          </a:prstGeom>
        </p:spPr>
      </p:pic>
    </p:spTree>
    <p:extLst>
      <p:ext uri="{BB962C8B-B14F-4D97-AF65-F5344CB8AC3E}">
        <p14:creationId xmlns:p14="http://schemas.microsoft.com/office/powerpoint/2010/main" val="15298948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40599" y="5994257"/>
            <a:ext cx="1828959" cy="579170"/>
          </a:xfrm>
          <a:prstGeom prst="rect">
            <a:avLst/>
          </a:prstGeom>
        </p:spPr>
      </p:pic>
    </p:spTree>
    <p:extLst>
      <p:ext uri="{BB962C8B-B14F-4D97-AF65-F5344CB8AC3E}">
        <p14:creationId xmlns:p14="http://schemas.microsoft.com/office/powerpoint/2010/main" val="1705754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EFF899-93D7-4212-8D3F-0D755BDEB77C}" type="datetime1">
              <a:rPr lang="en-US" smtClean="0"/>
              <a:t>3/9/2023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495760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EA0697B2-505F-4AC8-8F94-72E521A0B74F}" type="datetime1">
              <a:rPr lang="en-US" smtClean="0"/>
              <a:t>3/9/2023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804686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EFF899-93D7-4212-8D3F-0D755BDEB77C}" type="datetime1">
              <a:rPr lang="en-US" smtClean="0"/>
              <a:t>3/9/2023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400198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16496B-62A4-45AD-A174-D929C967C4CB}" type="datetime1">
              <a:rPr lang="en-US" smtClean="0"/>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343371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832A0D10-1C02-40CB-A684-779709F45FE8}" type="datetime1">
              <a:rPr lang="en-US" smtClean="0"/>
              <a:t>3/9/2023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765190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Rectangle 2"/>
          <p:cNvSpPr/>
          <p:nvPr userDrawn="1"/>
        </p:nvSpPr>
        <p:spPr>
          <a:xfrm>
            <a:off x="1121834" y="381001"/>
            <a:ext cx="10460567" cy="5330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p>
        </p:txBody>
      </p:sp>
      <p:pic>
        <p:nvPicPr>
          <p:cNvPr id="4" name="Picture 11" descr="JAN Logo&#10;&#10;Practical Solutions&#10;Workplace Succes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85168" y="381000"/>
            <a:ext cx="749723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1117600" y="3200400"/>
            <a:ext cx="10464800" cy="1066800"/>
          </a:xfrm>
        </p:spPr>
        <p:txBody>
          <a:bodyPr>
            <a:normAutofit/>
          </a:bodyPr>
          <a:lstStyle>
            <a:lvl1pPr algn="ctr">
              <a:defRPr sz="2800" b="1" baseline="0"/>
            </a:lvl1pPr>
            <a:lvl2pPr marL="0" algn="ctr">
              <a:buNone/>
              <a:defRPr sz="2400" baseline="0"/>
            </a:lvl2pPr>
            <a:lvl3pPr>
              <a:defRPr sz="2000"/>
            </a:lvl3pPr>
            <a:lvl4pPr>
              <a:defRPr sz="1800"/>
            </a:lvl4pPr>
            <a:lvl5pPr>
              <a:defRPr sz="1800"/>
            </a:lvl5pPr>
          </a:lstStyle>
          <a:p>
            <a:pPr lvl="0"/>
            <a:r>
              <a:rPr lang="en-US"/>
              <a:t>Click to edit Master text styles</a:t>
            </a:r>
          </a:p>
          <a:p>
            <a:pPr lvl="1"/>
            <a:r>
              <a:rPr lang="en-US"/>
              <a:t>Second level</a:t>
            </a:r>
          </a:p>
        </p:txBody>
      </p:sp>
      <p:sp>
        <p:nvSpPr>
          <p:cNvPr id="5" name="Slide Number Placeholder 5"/>
          <p:cNvSpPr>
            <a:spLocks noGrp="1"/>
          </p:cNvSpPr>
          <p:nvPr>
            <p:ph type="sldNum" sz="quarter" idx="10"/>
          </p:nvPr>
        </p:nvSpPr>
        <p:spPr/>
        <p:txBody>
          <a:bodyPr/>
          <a:lstStyle>
            <a:lvl1pPr>
              <a:defRPr/>
            </a:lvl1pPr>
          </a:lstStyle>
          <a:p>
            <a:pPr>
              <a:defRPr/>
            </a:pPr>
            <a:fld id="{466793D8-E210-47B0-B4A8-7731D1DD714A}" type="slidenum">
              <a:rPr lang="en-US" altLang="en-US"/>
              <a:pPr>
                <a:defRPr/>
              </a:pPr>
              <a:t>‹#›</a:t>
            </a:fld>
            <a:endParaRPr lang="en-US" altLang="en-US"/>
          </a:p>
        </p:txBody>
      </p:sp>
    </p:spTree>
    <p:extLst>
      <p:ext uri="{BB962C8B-B14F-4D97-AF65-F5344CB8AC3E}">
        <p14:creationId xmlns:p14="http://schemas.microsoft.com/office/powerpoint/2010/main" val="3109553130"/>
      </p:ext>
    </p:extLst>
  </p:cSld>
  <p:clrMapOvr>
    <a:masterClrMapping/>
  </p:clrMapOvr>
  <p:transition spd="slow">
    <p:zo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Screenshot">
    <p:spTree>
      <p:nvGrpSpPr>
        <p:cNvPr id="1" name=""/>
        <p:cNvGrpSpPr/>
        <p:nvPr/>
      </p:nvGrpSpPr>
      <p:grpSpPr>
        <a:xfrm>
          <a:off x="0" y="0"/>
          <a:ext cx="0" cy="0"/>
          <a:chOff x="0" y="0"/>
          <a:chExt cx="0" cy="0"/>
        </a:xfrm>
      </p:grpSpPr>
      <p:sp>
        <p:nvSpPr>
          <p:cNvPr id="4" name="Title Placeholder 11">
            <a:extLst>
              <a:ext uri="{FF2B5EF4-FFF2-40B4-BE49-F238E27FC236}">
                <a16:creationId xmlns:a16="http://schemas.microsoft.com/office/drawing/2014/main" id="{1E2021DC-A5E0-49B6-AFEF-A7A5ECA5F333}"/>
              </a:ext>
            </a:extLst>
          </p:cNvPr>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 name="Rectangle 1"/>
          <p:cNvSpPr/>
          <p:nvPr userDrawn="1"/>
        </p:nvSpPr>
        <p:spPr>
          <a:xfrm>
            <a:off x="1121664" y="1298448"/>
            <a:ext cx="10460736" cy="5184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p:cNvSpPr>
            <a:spLocks noGrp="1"/>
          </p:cNvSpPr>
          <p:nvPr>
            <p:ph type="sldNum" sz="quarter" idx="10"/>
          </p:nvPr>
        </p:nvSpPr>
        <p:spPr/>
        <p:txBody>
          <a:bodyPr/>
          <a:lstStyle>
            <a:lvl1pPr>
              <a:defRPr/>
            </a:lvl1pPr>
          </a:lstStyle>
          <a:p>
            <a:pPr>
              <a:defRPr/>
            </a:pPr>
            <a:fld id="{34721FB7-C0A5-47CA-819C-4FFA2629E122}" type="slidenum">
              <a:rPr lang="en-US" altLang="en-US"/>
              <a:pPr>
                <a:defRPr/>
              </a:pPr>
              <a:t>‹#›</a:t>
            </a:fld>
            <a:endParaRPr lang="en-US" altLang="en-US"/>
          </a:p>
        </p:txBody>
      </p:sp>
    </p:spTree>
    <p:extLst>
      <p:ext uri="{BB962C8B-B14F-4D97-AF65-F5344CB8AC3E}">
        <p14:creationId xmlns:p14="http://schemas.microsoft.com/office/powerpoint/2010/main" val="1358345599"/>
      </p:ext>
    </p:extLst>
  </p:cSld>
  <p:clrMapOvr>
    <a:masterClrMapping/>
  </p:clrMapOvr>
  <p:transition spd="slow">
    <p:zo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5" name="Rectangle 4"/>
          <p:cNvSpPr/>
          <p:nvPr userDrawn="1"/>
        </p:nvSpPr>
        <p:spPr>
          <a:xfrm>
            <a:off x="1121834" y="1292226"/>
            <a:ext cx="10460567"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prstClr val="white"/>
              </a:solidFill>
            </a:endParaRPr>
          </a:p>
        </p:txBody>
      </p:sp>
      <p:sp>
        <p:nvSpPr>
          <p:cNvPr id="6" name="Title Placeholder 11">
            <a:extLst>
              <a:ext uri="{FF2B5EF4-FFF2-40B4-BE49-F238E27FC236}">
                <a16:creationId xmlns:a16="http://schemas.microsoft.com/office/drawing/2014/main" id="{6D42BC36-7E3B-4F46-B593-4B9E7F1BF4FB}"/>
              </a:ext>
            </a:extLst>
          </p:cNvPr>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Content Placeholder 2"/>
          <p:cNvSpPr>
            <a:spLocks noGrp="1"/>
          </p:cNvSpPr>
          <p:nvPr>
            <p:ph sz="half" idx="1"/>
          </p:nvPr>
        </p:nvSpPr>
        <p:spPr>
          <a:xfrm>
            <a:off x="1219200" y="1524000"/>
            <a:ext cx="49784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4864" y="1524000"/>
            <a:ext cx="4974336"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0"/>
          </p:nvPr>
        </p:nvSpPr>
        <p:spPr/>
        <p:txBody>
          <a:bodyPr/>
          <a:lstStyle>
            <a:lvl1pPr>
              <a:defRPr/>
            </a:lvl1pPr>
          </a:lstStyle>
          <a:p>
            <a:pPr>
              <a:defRPr/>
            </a:pPr>
            <a:fld id="{4D98D1BA-2478-40B5-9DFA-9E617D8EE9D1}" type="slidenum">
              <a:rPr lang="en-US" altLang="en-US"/>
              <a:pPr>
                <a:defRPr/>
              </a:pPr>
              <a:t>‹#›</a:t>
            </a:fld>
            <a:endParaRPr lang="en-US" altLang="en-US"/>
          </a:p>
        </p:txBody>
      </p:sp>
    </p:spTree>
    <p:extLst>
      <p:ext uri="{BB962C8B-B14F-4D97-AF65-F5344CB8AC3E}">
        <p14:creationId xmlns:p14="http://schemas.microsoft.com/office/powerpoint/2010/main" val="2750845786"/>
      </p:ext>
    </p:extLst>
  </p:cSld>
  <p:clrMapOvr>
    <a:masterClrMapping/>
  </p:clrMapOvr>
  <p:transition spd="slow">
    <p:zo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1">
                <a:solidFill>
                  <a:schemeClr val="bg1"/>
                </a:solidFill>
                <a:latin typeface="Arial" panose="020B0604020202020204" pitchFamily="34" charset="0"/>
                <a:cs typeface="Arial" panose="020B0604020202020204" pitchFamily="34" charset="0"/>
              </a:defRPr>
            </a:lvl1pPr>
          </a:lstStyle>
          <a:p>
            <a:r>
              <a:rPr lang="en-US" dirty="0"/>
              <a:t>JAN is funded by a contract with the Office of disability employment policy, </a:t>
            </a:r>
            <a:r>
              <a:rPr lang="en-US" dirty="0" err="1"/>
              <a:t>u.s.</a:t>
            </a:r>
            <a:r>
              <a:rPr lang="en-US" dirty="0"/>
              <a:t> department of labor.</a:t>
            </a:r>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a:stretch>
            <a:fillRect/>
          </a:stretch>
        </p:blipFill>
        <p:spPr>
          <a:xfrm>
            <a:off x="531897" y="5369586"/>
            <a:ext cx="684659" cy="951676"/>
          </a:xfrm>
          <a:prstGeom prst="rect">
            <a:avLst/>
          </a:prstGeom>
        </p:spPr>
      </p:pic>
    </p:spTree>
    <p:extLst>
      <p:ext uri="{BB962C8B-B14F-4D97-AF65-F5344CB8AC3E}">
        <p14:creationId xmlns:p14="http://schemas.microsoft.com/office/powerpoint/2010/main" val="276647804"/>
      </p:ext>
    </p:extLst>
  </p:cSld>
  <p:clrMapOvr>
    <a:masterClrMapping/>
  </p:clrMapOvr>
  <p:hf hdr="0" dt="0"/>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a:solidFill>
                  <a:schemeClr val="accent1"/>
                </a:solidFill>
                <a:latin typeface="Arial Nova" panose="020B0504020202020204" pitchFamily="34" charset="0"/>
                <a:cs typeface="Arial" panose="020B0604020202020204" pitchFamily="34" charset="0"/>
              </a:defRPr>
            </a:lvl1pPr>
            <a:lvl2pPr>
              <a:buClr>
                <a:schemeClr val="accent1"/>
              </a:buClr>
              <a:defRPr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800"/>
            </a:lvl1pPr>
          </a:lstStyle>
          <a:p>
            <a:fld id="{D57F1E4F-1CFF-5643-939E-217C01CDF565}" type="slidenum">
              <a:rPr lang="en-US" smtClean="0"/>
              <a:pPr/>
              <a:t>‹#›</a:t>
            </a:fld>
            <a:endParaRPr lang="en-US" dirty="0"/>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0416" y="6064502"/>
            <a:ext cx="1830966" cy="580832"/>
          </a:xfrm>
          <a:prstGeom prst="rect">
            <a:avLst/>
          </a:prstGeom>
        </p:spPr>
      </p:pic>
    </p:spTree>
    <p:extLst>
      <p:ext uri="{BB962C8B-B14F-4D97-AF65-F5344CB8AC3E}">
        <p14:creationId xmlns:p14="http://schemas.microsoft.com/office/powerpoint/2010/main" val="13296294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66C84B26-3D2A-4741-A536-840D4BB0A26D}" type="datetime1">
              <a:rPr lang="en-US" smtClean="0"/>
              <a:t>3/9/2023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51664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theme" Target="../theme/theme10.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1.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theme" Target="../theme/theme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6" Type="http://schemas.openxmlformats.org/officeDocument/2006/relationships/theme" Target="../theme/theme4.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8.xml"/><Relationship Id="rId7" Type="http://schemas.openxmlformats.org/officeDocument/2006/relationships/theme" Target="../theme/theme5.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6.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theme" Target="../theme/theme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F3CF577D-EFDE-449F-9698-CFCF570C9DB9}" type="datetime1">
              <a:rPr lang="en-US" smtClean="0"/>
              <a:t>3/9/2023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54562732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90" r:id="rId14"/>
    <p:sldLayoutId id="2147483698" r:id="rId15"/>
    <p:sldLayoutId id="2147483706" r:id="rId16"/>
    <p:sldLayoutId id="2147483709" r:id="rId17"/>
    <p:sldLayoutId id="2147483711" r:id="rId18"/>
  </p:sldLayoutIdLst>
  <p:hf hdr="0" ftr="0" dt="0"/>
  <p:txStyles>
    <p:titleStyle>
      <a:lvl1pPr algn="l" defTabSz="457200" rtl="0" eaLnBrk="1" latinLnBrk="0" hangingPunct="1">
        <a:spcBef>
          <a:spcPct val="0"/>
        </a:spcBef>
        <a:buNone/>
        <a:defRPr sz="2800" b="0" i="0" u="none"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b="0" i="0" u="none"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F3CF577D-EFDE-449F-9698-CFCF570C9DB9}" type="datetime1">
              <a:rPr lang="en-US" smtClean="0"/>
              <a:t>3/9/2023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897302144"/>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F3CF577D-EFDE-449F-9698-CFCF570C9DB9}" type="datetime1">
              <a:rPr lang="en-US" smtClean="0"/>
              <a:t>3/9/2023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35959911"/>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56579186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p:hf hdr="0" ftr="0" dt="0"/>
  <p:txStyles>
    <p:titleStyle>
      <a:lvl1pPr algn="l" defTabSz="457200" rtl="0" eaLnBrk="1" latinLnBrk="0" hangingPunct="1">
        <a:spcBef>
          <a:spcPct val="0"/>
        </a:spcBef>
        <a:buNone/>
        <a:defRPr sz="2800" b="0" i="0" u="none"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b="0" i="0" u="none"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9139740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3" r:id="rId15"/>
    <p:sldLayoutId id="2147483752" r:id="rId16"/>
    <p:sldLayoutId id="2147483765" r:id="rId17"/>
    <p:sldLayoutId id="2147483769" r:id="rId18"/>
    <p:sldLayoutId id="2147483770" r:id="rId19"/>
  </p:sldLayoutIdLst>
  <p:hf hdr="0" ftr="0" dt="0"/>
  <p:txStyles>
    <p:titleStyle>
      <a:lvl1pPr algn="l" defTabSz="457200" rtl="0" eaLnBrk="1" latinLnBrk="0" hangingPunct="1">
        <a:spcBef>
          <a:spcPct val="0"/>
        </a:spcBef>
        <a:buNone/>
        <a:defRPr sz="2800" b="0" i="0" u="none"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b="0" i="0" u="none"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3CF577D-EFDE-449F-9698-CFCF570C9DB9}" type="datetime1">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3/9/2023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037998502"/>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Lst>
  <p:hf hdr="0" ftr="0" dt="0"/>
  <p:txStyles>
    <p:titleStyle>
      <a:lvl1pPr algn="l" defTabSz="457200" rtl="0" eaLnBrk="1" latinLnBrk="0" hangingPunct="1">
        <a:spcBef>
          <a:spcPct val="0"/>
        </a:spcBef>
        <a:buNone/>
        <a:defRPr sz="2800" b="0" i="0" u="none"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b="0" i="0" u="none"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944598533"/>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F3CF577D-EFDE-449F-9698-CFCF570C9DB9}" type="datetime1">
              <a:rPr lang="en-US" smtClean="0"/>
              <a:t>3/9/2023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169979947"/>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hf hdr="0" ftr="0" dt="0"/>
  <p:txStyles>
    <p:titleStyle>
      <a:lvl1pPr algn="l" defTabSz="457200" rtl="0" eaLnBrk="1" latinLnBrk="0" hangingPunct="1">
        <a:spcBef>
          <a:spcPct val="0"/>
        </a:spcBef>
        <a:buNone/>
        <a:defRPr sz="2800" b="0" i="0" u="none"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b="0" i="0" u="none"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F3CF577D-EFDE-449F-9698-CFCF570C9DB9}" type="datetime1">
              <a:rPr lang="en-US" smtClean="0"/>
              <a:t>3/9/2023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449371008"/>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Lst>
  <p:hf hdr="0" ftr="0" dt="0"/>
  <p:txStyles>
    <p:titleStyle>
      <a:lvl1pPr algn="l" defTabSz="457200" rtl="0" eaLnBrk="1" latinLnBrk="0" hangingPunct="1">
        <a:spcBef>
          <a:spcPct val="0"/>
        </a:spcBef>
        <a:buNone/>
        <a:defRPr sz="2800" b="0" i="0" u="none"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b="0" i="0" u="none"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F3CF577D-EFDE-449F-9698-CFCF570C9DB9}" type="datetime1">
              <a:rPr lang="en-US" smtClean="0"/>
              <a:t>3/9/2023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210154627"/>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F3CF577D-EFDE-449F-9698-CFCF570C9DB9}" type="datetime1">
              <a:rPr lang="en-US" smtClean="0"/>
              <a:t>3/9/2023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553851103"/>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3" Type="http://schemas.openxmlformats.org/officeDocument/2006/relationships/hyperlink" Target="http://dmec.org/2023/01/18/2022-dmec-long-covid-pulse-survey-results/" TargetMode="External"/><Relationship Id="rId2" Type="http://schemas.openxmlformats.org/officeDocument/2006/relationships/notesSlide" Target="../notesSlides/notesSlide13.xml"/><Relationship Id="rId1" Type="http://schemas.openxmlformats.org/officeDocument/2006/relationships/slideLayout" Target="../slideLayouts/slideLayout5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52.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5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3" Type="http://schemas.openxmlformats.org/officeDocument/2006/relationships/hyperlink" Target="https://askearn.org/publication/supporting-employees-with-long-covid" TargetMode="External"/><Relationship Id="rId2" Type="http://schemas.openxmlformats.org/officeDocument/2006/relationships/notesSlide" Target="../notesSlides/notesSlide21.xml"/><Relationship Id="rId1" Type="http://schemas.openxmlformats.org/officeDocument/2006/relationships/slideLayout" Target="../slideLayouts/slideLayout5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hyperlink" Target="https://askearn.org/publication/supporting-employees-with-long-covid" TargetMode="External"/><Relationship Id="rId2" Type="http://schemas.openxmlformats.org/officeDocument/2006/relationships/notesSlide" Target="../notesSlides/notesSlide22.xml"/><Relationship Id="rId1" Type="http://schemas.openxmlformats.org/officeDocument/2006/relationships/slideLayout" Target="../slideLayouts/slideLayout5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hyperlink" Target="https://askearn.org/publication/supporting-employees-with-long-covid" TargetMode="External"/><Relationship Id="rId2" Type="http://schemas.openxmlformats.org/officeDocument/2006/relationships/notesSlide" Target="../notesSlides/notesSlide23.xml"/><Relationship Id="rId1" Type="http://schemas.openxmlformats.org/officeDocument/2006/relationships/slideLayout" Target="../slideLayouts/slideLayout5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7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3" Type="http://schemas.openxmlformats.org/officeDocument/2006/relationships/hyperlink" Target="http://www.eeoc.gov/WYSK/What-You-Should-Know-About-COVID-19-and-ADA-Rehabilitation-Act-and-Other-EEOC-Laws" TargetMode="External"/><Relationship Id="rId2" Type="http://schemas.openxmlformats.org/officeDocument/2006/relationships/notesSlide" Target="../notesSlides/notesSlide26.xml"/><Relationship Id="rId1" Type="http://schemas.openxmlformats.org/officeDocument/2006/relationships/slideLayout" Target="../slideLayouts/slideLayout134.xml"/><Relationship Id="rId5" Type="http://schemas.openxmlformats.org/officeDocument/2006/relationships/image" Target="../media/image30.jpeg"/><Relationship Id="rId4" Type="http://schemas.openxmlformats.org/officeDocument/2006/relationships/hyperlink" Target="https://askjan.org/blogs/jan/2021/03/Long-COVID-and-the-Americans-with-Disabilities-Act.cfm"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askjan.org/disabilities/Long-COVID.cfm"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3.xml"/></Relationships>
</file>

<file path=ppt/slides/_rels/slide31.xml.rels><?xml version="1.0" encoding="UTF-8" standalone="yes"?>
<Relationships xmlns="http://schemas.openxmlformats.org/package/2006/relationships"><Relationship Id="rId3" Type="http://schemas.openxmlformats.org/officeDocument/2006/relationships/hyperlink" Target="https://www.ncbi.nlm.nih.gov/books/NBK570608/#:~:text=Post%2Dacute%20COVID%2D19%20is,being%20infected%20with%20COVID%2D19." TargetMode="External"/><Relationship Id="rId2" Type="http://schemas.openxmlformats.org/officeDocument/2006/relationships/notesSlide" Target="../notesSlides/notesSlide29.xml"/><Relationship Id="rId1" Type="http://schemas.openxmlformats.org/officeDocument/2006/relationships/slideLayout" Target="../slideLayouts/slideLayout73.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33.xml.rels><?xml version="1.0" encoding="UTF-8" standalone="yes"?>
<Relationships xmlns="http://schemas.openxmlformats.org/package/2006/relationships"><Relationship Id="rId3" Type="http://schemas.openxmlformats.org/officeDocument/2006/relationships/hyperlink" Target="https://askjan.org/topics/Temporary-Accommodations.cfm" TargetMode="External"/><Relationship Id="rId2" Type="http://schemas.openxmlformats.org/officeDocument/2006/relationships/notesSlide" Target="../notesSlides/notesSlide31.xml"/><Relationship Id="rId1" Type="http://schemas.openxmlformats.org/officeDocument/2006/relationships/slideLayout" Target="../slideLayouts/slideLayout109.xml"/><Relationship Id="rId4" Type="http://schemas.openxmlformats.org/officeDocument/2006/relationships/image" Target="../media/image34.jpg"/></Relationships>
</file>

<file path=ppt/slides/_rels/slide34.xml.rels><?xml version="1.0" encoding="UTF-8" standalone="yes"?>
<Relationships xmlns="http://schemas.openxmlformats.org/package/2006/relationships"><Relationship Id="rId3" Type="http://schemas.openxmlformats.org/officeDocument/2006/relationships/hyperlink" Target="https://askjan.org/topics/telework.cfm" TargetMode="External"/><Relationship Id="rId2" Type="http://schemas.openxmlformats.org/officeDocument/2006/relationships/notesSlide" Target="../notesSlides/notesSlide32.xml"/><Relationship Id="rId1" Type="http://schemas.openxmlformats.org/officeDocument/2006/relationships/slideLayout" Target="../slideLayouts/slideLayout73.xml"/><Relationship Id="rId4" Type="http://schemas.openxmlformats.org/officeDocument/2006/relationships/hyperlink" Target="https://askjan.org/articles/Telework-Accommodation-Request-Flowchart.cf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3.xml"/><Relationship Id="rId1" Type="http://schemas.openxmlformats.org/officeDocument/2006/relationships/slideLayout" Target="../slideLayouts/slideLayout73.xml"/></Relationships>
</file>

<file path=ppt/slides/_rels/slide36.xml.rels><?xml version="1.0" encoding="UTF-8" standalone="yes"?>
<Relationships xmlns="http://schemas.openxmlformats.org/package/2006/relationships"><Relationship Id="rId3" Type="http://schemas.openxmlformats.org/officeDocument/2006/relationships/hyperlink" Target="https://askjan.org/topics/liduty.cfm" TargetMode="External"/><Relationship Id="rId2" Type="http://schemas.openxmlformats.org/officeDocument/2006/relationships/notesSlide" Target="../notesSlides/notesSlide34.xml"/><Relationship Id="rId1" Type="http://schemas.openxmlformats.org/officeDocument/2006/relationships/slideLayout" Target="../slideLayouts/slideLayout98.xml"/></Relationships>
</file>

<file path=ppt/slides/_rels/slide37.xml.rels><?xml version="1.0" encoding="UTF-8" standalone="yes"?>
<Relationships xmlns="http://schemas.openxmlformats.org/package/2006/relationships"><Relationship Id="rId3" Type="http://schemas.openxmlformats.org/officeDocument/2006/relationships/hyperlink" Target="https://askjan.org/articles/Executive-Functioning-Deficits.cfm" TargetMode="External"/><Relationship Id="rId2" Type="http://schemas.openxmlformats.org/officeDocument/2006/relationships/notesSlide" Target="../notesSlides/notesSlide35.xml"/><Relationship Id="rId1" Type="http://schemas.openxmlformats.org/officeDocument/2006/relationships/slideLayout" Target="../slideLayouts/slideLayout73.xml"/></Relationships>
</file>

<file path=ppt/slides/_rels/slide38.xml.rels><?xml version="1.0" encoding="UTF-8" standalone="yes"?>
<Relationships xmlns="http://schemas.openxmlformats.org/package/2006/relationships"><Relationship Id="rId3" Type="http://schemas.openxmlformats.org/officeDocument/2006/relationships/hyperlink" Target="https://askjan.org/articles/Executive-Functioning-Deficits.cfm" TargetMode="External"/><Relationship Id="rId2" Type="http://schemas.openxmlformats.org/officeDocument/2006/relationships/notesSlide" Target="../notesSlides/notesSlide36.xml"/><Relationship Id="rId1" Type="http://schemas.openxmlformats.org/officeDocument/2006/relationships/slideLayout" Target="../slideLayouts/slideLayout120.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120.xml"/><Relationship Id="rId5" Type="http://schemas.openxmlformats.org/officeDocument/2006/relationships/hyperlink" Target="https://askjan.org/publications/consultants-corner/vol05iss01.cfm" TargetMode="External"/><Relationship Id="rId4" Type="http://schemas.openxmlformats.org/officeDocument/2006/relationships/hyperlink" Target="https://askjan.org/publications/consultants-corner/vol12iss04.cfm"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5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askjan.org/solutions/Low-Task-Chair.cfm" TargetMode="External"/><Relationship Id="rId7" Type="http://schemas.openxmlformats.org/officeDocument/2006/relationships/hyperlink" Target="https://askjan.org/solutions/Wearable-Anti-fatigue-Matting.cfm" TargetMode="External"/><Relationship Id="rId2" Type="http://schemas.openxmlformats.org/officeDocument/2006/relationships/notesSlide" Target="../notesSlides/notesSlide38.xml"/><Relationship Id="rId1" Type="http://schemas.openxmlformats.org/officeDocument/2006/relationships/slideLayout" Target="../slideLayouts/slideLayout120.xml"/><Relationship Id="rId6" Type="http://schemas.openxmlformats.org/officeDocument/2006/relationships/hyperlink" Target="https://askjan.org/solutions/Anti-fatigue-Matting.cfm" TargetMode="External"/><Relationship Id="rId5" Type="http://schemas.openxmlformats.org/officeDocument/2006/relationships/hyperlink" Target="https://askjan.org/solutions/Adjustable-Workstations-for-Office-Settings.cfm" TargetMode="External"/><Relationship Id="rId4" Type="http://schemas.openxmlformats.org/officeDocument/2006/relationships/hyperlink" Target="https://askjan.org/solutions/Stand-lean-Stools.cfm"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askjan.org/solutions/Compact-Material-Handling.cfm" TargetMode="External"/><Relationship Id="rId2" Type="http://schemas.openxmlformats.org/officeDocument/2006/relationships/notesSlide" Target="../notesSlides/notesSlide39.xml"/><Relationship Id="rId1" Type="http://schemas.openxmlformats.org/officeDocument/2006/relationships/slideLayout" Target="../slideLayouts/slideLayout120.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3.xml"/></Relationships>
</file>

<file path=ppt/slides/_rels/slide43.xml.rels><?xml version="1.0" encoding="UTF-8" standalone="yes"?>
<Relationships xmlns="http://schemas.openxmlformats.org/package/2006/relationships"><Relationship Id="rId3" Type="http://schemas.openxmlformats.org/officeDocument/2006/relationships/hyperlink" Target="https://askjan.org/disabilities/Long-COVID.cfm" TargetMode="External"/><Relationship Id="rId7" Type="http://schemas.openxmlformats.org/officeDocument/2006/relationships/hyperlink" Target="https://askjan.org/articles/Executive-Functioning-Deficits.cfm"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askjan.org/publications/upload/Supporting-Employees-with-Long-COVID-A-Guide-for-Employers.pdf" TargetMode="External"/><Relationship Id="rId5" Type="http://schemas.openxmlformats.org/officeDocument/2006/relationships/hyperlink" Target="https://askjan.org/blogs/jan/2021/03/Long-COVID-and-the-Americans-with-Disabilities-Act.cfm" TargetMode="External"/><Relationship Id="rId4" Type="http://schemas.openxmlformats.org/officeDocument/2006/relationships/hyperlink" Target="https://askjan.org/blogs/jan/2021/03/Accommodating-Employees-with-COVID-19-or-Long-COVID.cfm"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52.xml"/><Relationship Id="rId5" Type="http://schemas.openxmlformats.org/officeDocument/2006/relationships/image" Target="../media/image17.png"/><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109.xml"/><Relationship Id="rId5" Type="http://schemas.openxmlformats.org/officeDocument/2006/relationships/image" Target="../media/image39.png"/><Relationship Id="rId4" Type="http://schemas.openxmlformats.org/officeDocument/2006/relationships/hyperlink" Target="https://askjan.org/events/Trainings.cfm"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askjan.org/evaluationreg.cfm" TargetMode="External"/><Relationship Id="rId2" Type="http://schemas.openxmlformats.org/officeDocument/2006/relationships/notesSlide" Target="../notesSlides/notesSlide44.xml"/><Relationship Id="rId1" Type="http://schemas.openxmlformats.org/officeDocument/2006/relationships/slideLayout" Target="../slideLayouts/slideLayout109.xml"/><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5.xml"/><Relationship Id="rId1" Type="http://schemas.openxmlformats.org/officeDocument/2006/relationships/slideLayout" Target="../slideLayouts/slideLayout3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2.xml"/><Relationship Id="rId5" Type="http://schemas.openxmlformats.org/officeDocument/2006/relationships/hyperlink" Target="http://dmec.org/2023/01/18/long-covid-assessing-and-managing-workforce-impact/" TargetMode="Externa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5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771D675-89DE-4590-B40C-FB751B9D05BA}"/>
              </a:ext>
            </a:extLst>
          </p:cNvPr>
          <p:cNvSpPr>
            <a:spLocks noGrp="1"/>
          </p:cNvSpPr>
          <p:nvPr>
            <p:ph type="ctrTitle"/>
          </p:nvPr>
        </p:nvSpPr>
        <p:spPr>
          <a:xfrm>
            <a:off x="599225" y="722521"/>
            <a:ext cx="10993549" cy="2100395"/>
          </a:xfrm>
        </p:spPr>
        <p:txBody>
          <a:bodyPr>
            <a:noAutofit/>
          </a:bodyPr>
          <a:lstStyle/>
          <a:p>
            <a:r>
              <a:rPr lang="en-US" dirty="0"/>
              <a:t>What You Should Know About </a:t>
            </a:r>
            <a:br>
              <a:rPr lang="en-US" dirty="0"/>
            </a:br>
            <a:r>
              <a:rPr lang="en-US" dirty="0"/>
              <a:t>the Impact of Long COVID in the Workplace</a:t>
            </a:r>
            <a:br>
              <a:rPr lang="en-US" dirty="0"/>
            </a:br>
            <a:r>
              <a:rPr lang="en-US" sz="1600" dirty="0"/>
              <a:t>A collaborative Presentation: DMEC, Sedgwick, EARN, And JAN</a:t>
            </a:r>
            <a:endParaRPr lang="en-US" sz="2800" dirty="0"/>
          </a:p>
        </p:txBody>
      </p:sp>
      <p:sp>
        <p:nvSpPr>
          <p:cNvPr id="4" name="Footer Placeholder 4">
            <a:extLst>
              <a:ext uri="{FF2B5EF4-FFF2-40B4-BE49-F238E27FC236}">
                <a16:creationId xmlns:a16="http://schemas.microsoft.com/office/drawing/2014/main" id="{D93171B2-D45F-4DFC-9FB7-98277A3A31CB}"/>
              </a:ext>
            </a:extLst>
          </p:cNvPr>
          <p:cNvSpPr>
            <a:spLocks noGrp="1"/>
          </p:cNvSpPr>
          <p:nvPr>
            <p:ph type="ftr" sz="quarter" idx="11"/>
          </p:nvPr>
        </p:nvSpPr>
        <p:spPr>
          <a:xfrm>
            <a:off x="1257586" y="5922965"/>
            <a:ext cx="9210508"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JAN </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is a service of the U.S. Department of Labor’s Office of Disability Employment Policy/ODEP.</a:t>
            </a:r>
            <a:endParaRPr kumimoji="0" lang="en-US" sz="1600" b="0"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44701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4" name="Rectangle 63">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3BEA618-A306-1F06-5E95-1AE96E922E84}"/>
              </a:ext>
            </a:extLst>
          </p:cNvPr>
          <p:cNvSpPr>
            <a:spLocks noGrp="1"/>
          </p:cNvSpPr>
          <p:nvPr>
            <p:ph type="title"/>
          </p:nvPr>
        </p:nvSpPr>
        <p:spPr>
          <a:xfrm>
            <a:off x="601255" y="702155"/>
            <a:ext cx="3409783" cy="1569646"/>
          </a:xfrm>
        </p:spPr>
        <p:txBody>
          <a:bodyPr>
            <a:normAutofit/>
          </a:bodyPr>
          <a:lstStyle/>
          <a:p>
            <a:pPr>
              <a:lnSpc>
                <a:spcPct val="90000"/>
              </a:lnSpc>
            </a:pPr>
            <a:r>
              <a:rPr lang="en-US" sz="2600" dirty="0"/>
              <a:t>Exacerbates </a:t>
            </a:r>
            <a:br>
              <a:rPr lang="en-US" sz="2600" dirty="0"/>
            </a:br>
            <a:r>
              <a:rPr lang="en-US" sz="2600" dirty="0"/>
              <a:t>MENTAL HEALTH CRISIS</a:t>
            </a:r>
          </a:p>
        </p:txBody>
      </p:sp>
      <p:sp>
        <p:nvSpPr>
          <p:cNvPr id="11" name="Content Placeholder 8">
            <a:extLst>
              <a:ext uri="{FF2B5EF4-FFF2-40B4-BE49-F238E27FC236}">
                <a16:creationId xmlns:a16="http://schemas.microsoft.com/office/drawing/2014/main" id="{E44A55C2-7979-8733-9D2A-ACCBC027D22E}"/>
              </a:ext>
            </a:extLst>
          </p:cNvPr>
          <p:cNvSpPr>
            <a:spLocks noGrp="1"/>
          </p:cNvSpPr>
          <p:nvPr>
            <p:ph idx="1"/>
          </p:nvPr>
        </p:nvSpPr>
        <p:spPr>
          <a:xfrm>
            <a:off x="591224" y="2004012"/>
            <a:ext cx="3558630" cy="3464379"/>
          </a:xfrm>
        </p:spPr>
        <p:txBody>
          <a:bodyPr>
            <a:normAutofit/>
          </a:bodyPr>
          <a:lstStyle/>
          <a:p>
            <a:pPr>
              <a:buClr>
                <a:schemeClr val="bg1"/>
              </a:buClr>
              <a:buFont typeface="Wingdings" panose="05000000000000000000" pitchFamily="2" charset="2"/>
              <a:buChar char="§"/>
            </a:pPr>
            <a:r>
              <a:rPr lang="en-US" sz="2400" dirty="0">
                <a:solidFill>
                  <a:schemeClr val="bg1"/>
                </a:solidFill>
              </a:rPr>
              <a:t>Long COVID exacerbates an already overwhelming mental health crisis </a:t>
            </a:r>
          </a:p>
        </p:txBody>
      </p:sp>
      <p:sp>
        <p:nvSpPr>
          <p:cNvPr id="4" name="Slide Number Placeholder 3">
            <a:extLst>
              <a:ext uri="{FF2B5EF4-FFF2-40B4-BE49-F238E27FC236}">
                <a16:creationId xmlns:a16="http://schemas.microsoft.com/office/drawing/2014/main" id="{1A64573C-72FC-1845-01D9-91ABD14F73BA}"/>
              </a:ext>
            </a:extLst>
          </p:cNvPr>
          <p:cNvSpPr>
            <a:spLocks noGrp="1"/>
          </p:cNvSpPr>
          <p:nvPr>
            <p:ph type="sldNum" sz="quarter" idx="12"/>
          </p:nvPr>
        </p:nvSpPr>
        <p:spPr>
          <a:xfrm>
            <a:off x="10690760" y="25332"/>
            <a:ext cx="105250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10</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pic>
        <p:nvPicPr>
          <p:cNvPr id="6" name="Picture 5">
            <a:extLst>
              <a:ext uri="{FF2B5EF4-FFF2-40B4-BE49-F238E27FC236}">
                <a16:creationId xmlns:a16="http://schemas.microsoft.com/office/drawing/2014/main" id="{5478A075-27E1-354F-C7FE-1739F3EB24F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975275" y="6039376"/>
            <a:ext cx="1767993" cy="548688"/>
          </a:xfrm>
          <a:prstGeom prst="rect">
            <a:avLst/>
          </a:prstGeom>
        </p:spPr>
      </p:pic>
      <p:pic>
        <p:nvPicPr>
          <p:cNvPr id="3" name="Picture 2">
            <a:extLst>
              <a:ext uri="{FF2B5EF4-FFF2-40B4-BE49-F238E27FC236}">
                <a16:creationId xmlns:a16="http://schemas.microsoft.com/office/drawing/2014/main" id="{000572FB-B82C-C236-8259-BF80D135B674}"/>
              </a:ext>
              <a:ext uri="{C183D7F6-B498-43B3-948B-1728B52AA6E4}">
                <adec:decorative xmlns:adec="http://schemas.microsoft.com/office/drawing/2017/decorative" val="1"/>
              </a:ext>
            </a:extLst>
          </p:cNvPr>
          <p:cNvPicPr>
            <a:picLocks noChangeAspect="1"/>
          </p:cNvPicPr>
          <p:nvPr/>
        </p:nvPicPr>
        <p:blipFill rotWithShape="1">
          <a:blip r:embed="rId4"/>
          <a:srcRect l="1" r="31917"/>
          <a:stretch/>
        </p:blipFill>
        <p:spPr>
          <a:xfrm>
            <a:off x="5217877" y="1060547"/>
            <a:ext cx="5906099" cy="4754880"/>
          </a:xfrm>
          <a:prstGeom prst="rect">
            <a:avLst/>
          </a:prstGeom>
        </p:spPr>
      </p:pic>
    </p:spTree>
    <p:extLst>
      <p:ext uri="{BB962C8B-B14F-4D97-AF65-F5344CB8AC3E}">
        <p14:creationId xmlns:p14="http://schemas.microsoft.com/office/powerpoint/2010/main" val="2689237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B871AE93-72B2-4545-989F-4B08DCD787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1"/>
            <a:ext cx="12191999" cy="6309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51" name="Rectangle 50">
            <a:extLst>
              <a:ext uri="{FF2B5EF4-FFF2-40B4-BE49-F238E27FC236}">
                <a16:creationId xmlns:a16="http://schemas.microsoft.com/office/drawing/2014/main" id="{C1B0F13F-C83B-4678-ABCC-5F6FB1D388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6"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3BEA618-A306-1F06-5E95-1AE96E922E84}"/>
              </a:ext>
            </a:extLst>
          </p:cNvPr>
          <p:cNvSpPr>
            <a:spLocks noGrp="1"/>
          </p:cNvSpPr>
          <p:nvPr>
            <p:ph type="title"/>
          </p:nvPr>
        </p:nvSpPr>
        <p:spPr>
          <a:xfrm>
            <a:off x="753599" y="877558"/>
            <a:ext cx="3089189" cy="1394244"/>
          </a:xfrm>
        </p:spPr>
        <p:txBody>
          <a:bodyPr anchor="ctr">
            <a:normAutofit/>
          </a:bodyPr>
          <a:lstStyle/>
          <a:p>
            <a:r>
              <a:rPr lang="en-US" sz="2600" dirty="0"/>
              <a:t>SUPPORTING EMPLOYEES</a:t>
            </a:r>
          </a:p>
        </p:txBody>
      </p:sp>
      <p:sp>
        <p:nvSpPr>
          <p:cNvPr id="53" name="Rectangle 52">
            <a:extLst>
              <a:ext uri="{FF2B5EF4-FFF2-40B4-BE49-F238E27FC236}">
                <a16:creationId xmlns:a16="http://schemas.microsoft.com/office/drawing/2014/main" id="{02074ED4-9DB5-4D14-BDCF-BD7D0C145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5" name="Rectangle 54">
            <a:extLst>
              <a:ext uri="{FF2B5EF4-FFF2-40B4-BE49-F238E27FC236}">
                <a16:creationId xmlns:a16="http://schemas.microsoft.com/office/drawing/2014/main" id="{C48FF616-1F75-49FC-861B-7B794054A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57" name="Rectangle 56">
            <a:extLst>
              <a:ext uri="{FF2B5EF4-FFF2-40B4-BE49-F238E27FC236}">
                <a16:creationId xmlns:a16="http://schemas.microsoft.com/office/drawing/2014/main" id="{9184B385-16B6-44A9-9A47-1C765B3763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Content Placeholder 8">
            <a:extLst>
              <a:ext uri="{FF2B5EF4-FFF2-40B4-BE49-F238E27FC236}">
                <a16:creationId xmlns:a16="http://schemas.microsoft.com/office/drawing/2014/main" id="{E44A55C2-7979-8733-9D2A-ACCBC027D22E}"/>
              </a:ext>
            </a:extLst>
          </p:cNvPr>
          <p:cNvSpPr>
            <a:spLocks noGrp="1"/>
          </p:cNvSpPr>
          <p:nvPr>
            <p:ph idx="1"/>
          </p:nvPr>
        </p:nvSpPr>
        <p:spPr>
          <a:xfrm>
            <a:off x="4626192" y="1796677"/>
            <a:ext cx="7183597" cy="3678303"/>
          </a:xfrm>
        </p:spPr>
        <p:txBody>
          <a:bodyPr>
            <a:normAutofit/>
          </a:bodyPr>
          <a:lstStyle/>
          <a:p>
            <a:r>
              <a:rPr lang="en-US" dirty="0"/>
              <a:t>Long COVID is requiring employers to adapt an accommodation-friendly culture and find creative solutions</a:t>
            </a:r>
          </a:p>
          <a:p>
            <a:r>
              <a:rPr lang="en-US" dirty="0"/>
              <a:t>Long COVID highlights the gap between employers that have formal stay-at-work and return-to-work programs and those that don’t </a:t>
            </a:r>
          </a:p>
          <a:p>
            <a:endParaRPr lang="en-US" dirty="0"/>
          </a:p>
        </p:txBody>
      </p:sp>
      <p:pic>
        <p:nvPicPr>
          <p:cNvPr id="6" name="Picture 5">
            <a:extLst>
              <a:ext uri="{FF2B5EF4-FFF2-40B4-BE49-F238E27FC236}">
                <a16:creationId xmlns:a16="http://schemas.microsoft.com/office/drawing/2014/main" id="{5478A075-27E1-354F-C7FE-1739F3EB24F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975275" y="6021603"/>
            <a:ext cx="1767993" cy="548688"/>
          </a:xfrm>
          <a:prstGeom prst="rect">
            <a:avLst/>
          </a:prstGeom>
        </p:spPr>
      </p:pic>
      <p:pic>
        <p:nvPicPr>
          <p:cNvPr id="3" name="Picture 2">
            <a:extLst>
              <a:ext uri="{FF2B5EF4-FFF2-40B4-BE49-F238E27FC236}">
                <a16:creationId xmlns:a16="http://schemas.microsoft.com/office/drawing/2014/main" id="{721B7506-4289-57E9-E5CF-892BD517F398}"/>
              </a:ext>
              <a:ext uri="{C183D7F6-B498-43B3-948B-1728B52AA6E4}">
                <adec:decorative xmlns:adec="http://schemas.microsoft.com/office/drawing/2017/decorative" val="1"/>
              </a:ext>
            </a:extLst>
          </p:cNvPr>
          <p:cNvPicPr>
            <a:picLocks noChangeAspect="1"/>
          </p:cNvPicPr>
          <p:nvPr/>
        </p:nvPicPr>
        <p:blipFill rotWithShape="1">
          <a:blip r:embed="rId3"/>
          <a:srcRect r="30726"/>
          <a:stretch/>
        </p:blipFill>
        <p:spPr>
          <a:xfrm>
            <a:off x="457420" y="4101411"/>
            <a:ext cx="3737543" cy="2468880"/>
          </a:xfrm>
          <a:prstGeom prst="rect">
            <a:avLst/>
          </a:prstGeom>
        </p:spPr>
      </p:pic>
      <p:sp>
        <p:nvSpPr>
          <p:cNvPr id="5" name="Slide Number Placeholder 3">
            <a:extLst>
              <a:ext uri="{FF2B5EF4-FFF2-40B4-BE49-F238E27FC236}">
                <a16:creationId xmlns:a16="http://schemas.microsoft.com/office/drawing/2014/main" id="{8F2B2405-3D2B-A148-8261-C64E88CBEAF0}"/>
              </a:ext>
            </a:extLst>
          </p:cNvPr>
          <p:cNvSpPr>
            <a:spLocks noGrp="1"/>
          </p:cNvSpPr>
          <p:nvPr>
            <p:ph type="sldNum" sz="quarter" idx="12"/>
          </p:nvPr>
        </p:nvSpPr>
        <p:spPr>
          <a:xfrm>
            <a:off x="10692959" y="61893"/>
            <a:ext cx="1052508"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57F1E4F-1CFF-5643-939E-217C01CDF565}" type="slidenum">
              <a:rPr kumimoji="0" lang="en-US" b="0" i="0" u="none" strike="noStrike" kern="1200" cap="none" spc="0" normalizeH="0" baseline="0" noProof="0" smtClean="0">
                <a:ln>
                  <a:noFill/>
                </a:ln>
                <a:effectLst/>
                <a:uLnTx/>
                <a:uFillTx/>
                <a:latin typeface="Arial Nova" panose="020B0504020202020204" pitchFamily="34" charset="0"/>
                <a:ea typeface="+mn-ea"/>
                <a:cs typeface="+mn-cs"/>
              </a:rPr>
              <a:pPr marL="0" marR="0" lvl="0" indent="0" defTabSz="457200" rtl="0" eaLnBrk="1" fontAlgn="auto" latinLnBrk="0" hangingPunct="1">
                <a:spcBef>
                  <a:spcPts val="0"/>
                </a:spcBef>
                <a:spcAft>
                  <a:spcPts val="600"/>
                </a:spcAft>
                <a:buClrTx/>
                <a:buSzTx/>
                <a:buFontTx/>
                <a:buNone/>
                <a:tabLst/>
                <a:defRPr/>
              </a:pPr>
              <a:t>11</a:t>
            </a:fld>
            <a:endParaRPr kumimoji="0" lang="en-US" b="0" i="0" u="none" strike="noStrike" kern="1200" cap="none" spc="0" normalizeH="0" baseline="0" noProof="0" dirty="0">
              <a:ln>
                <a:noFill/>
              </a:ln>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353901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62A18-B6DC-C315-E11A-04C4C46CF33C}"/>
              </a:ext>
            </a:extLst>
          </p:cNvPr>
          <p:cNvSpPr>
            <a:spLocks noGrp="1"/>
          </p:cNvSpPr>
          <p:nvPr>
            <p:ph type="title"/>
          </p:nvPr>
        </p:nvSpPr>
        <p:spPr/>
        <p:txBody>
          <a:bodyPr/>
          <a:lstStyle/>
          <a:p>
            <a:r>
              <a:rPr lang="en-US" dirty="0"/>
              <a:t>Recommendations</a:t>
            </a:r>
          </a:p>
        </p:txBody>
      </p:sp>
      <p:sp>
        <p:nvSpPr>
          <p:cNvPr id="3" name="Content Placeholder 2">
            <a:extLst>
              <a:ext uri="{FF2B5EF4-FFF2-40B4-BE49-F238E27FC236}">
                <a16:creationId xmlns:a16="http://schemas.microsoft.com/office/drawing/2014/main" id="{61C686A9-A00E-6406-691D-2C2DC7D7FE35}"/>
              </a:ext>
            </a:extLst>
          </p:cNvPr>
          <p:cNvSpPr>
            <a:spLocks noGrp="1"/>
          </p:cNvSpPr>
          <p:nvPr>
            <p:ph idx="1"/>
          </p:nvPr>
        </p:nvSpPr>
        <p:spPr>
          <a:xfrm>
            <a:off x="581192" y="2012996"/>
            <a:ext cx="11029615" cy="4345561"/>
          </a:xfrm>
        </p:spPr>
        <p:txBody>
          <a:bodyPr>
            <a:normAutofit fontScale="55000" lnSpcReduction="20000"/>
          </a:bodyPr>
          <a:lstStyle/>
          <a:p>
            <a:r>
              <a:rPr lang="en-US" sz="4400" dirty="0"/>
              <a:t>Provide Reasonable Accommodations</a:t>
            </a:r>
          </a:p>
          <a:p>
            <a:pPr lvl="1"/>
            <a:r>
              <a:rPr lang="en-US" sz="3600" dirty="0"/>
              <a:t>Job restructuring, modified work schedules, and reassignment to open positions</a:t>
            </a:r>
          </a:p>
          <a:p>
            <a:pPr lvl="1">
              <a:spcAft>
                <a:spcPts val="0"/>
              </a:spcAft>
            </a:pPr>
            <a:r>
              <a:rPr lang="en-US" sz="3600" dirty="0"/>
              <a:t>Focus on the limitations of the impairment(s), and tailor accommodations to address each</a:t>
            </a:r>
            <a:br>
              <a:rPr lang="en-US" sz="3300" dirty="0"/>
            </a:br>
            <a:endParaRPr lang="en-US" sz="3300" dirty="0"/>
          </a:p>
          <a:p>
            <a:r>
              <a:rPr lang="en-US" sz="4400" dirty="0"/>
              <a:t>Educate Employees</a:t>
            </a:r>
          </a:p>
          <a:p>
            <a:pPr lvl="1">
              <a:spcAft>
                <a:spcPts val="0"/>
              </a:spcAft>
            </a:pPr>
            <a:r>
              <a:rPr lang="en-US" sz="3600" dirty="0"/>
              <a:t>Mental health and wellness information is more important than ever</a:t>
            </a:r>
            <a:br>
              <a:rPr lang="en-US" dirty="0"/>
            </a:br>
            <a:r>
              <a:rPr lang="en-US" dirty="0"/>
              <a:t>  </a:t>
            </a:r>
          </a:p>
          <a:p>
            <a:r>
              <a:rPr lang="en-US" sz="4400" dirty="0"/>
              <a:t>Enhance Access to Care</a:t>
            </a:r>
          </a:p>
          <a:p>
            <a:pPr lvl="1">
              <a:spcAft>
                <a:spcPts val="0"/>
              </a:spcAft>
            </a:pPr>
            <a:r>
              <a:rPr lang="en-US" sz="3600" dirty="0"/>
              <a:t>Promote and highlight all services and resources available</a:t>
            </a:r>
            <a:br>
              <a:rPr lang="en-US" dirty="0"/>
            </a:br>
            <a:endParaRPr lang="en-US" dirty="0"/>
          </a:p>
          <a:p>
            <a:r>
              <a:rPr lang="en-US" sz="4400" dirty="0"/>
              <a:t>Eliminate Stigma</a:t>
            </a:r>
          </a:p>
          <a:p>
            <a:pPr lvl="1"/>
            <a:r>
              <a:rPr lang="en-US" sz="3600" dirty="0"/>
              <a:t>Create a safe and open environment for workers to comfortably address these issues</a:t>
            </a:r>
            <a:endParaRPr lang="en-US" sz="3400" dirty="0"/>
          </a:p>
          <a:p>
            <a:endParaRPr lang="en-US" dirty="0"/>
          </a:p>
        </p:txBody>
      </p:sp>
      <p:pic>
        <p:nvPicPr>
          <p:cNvPr id="5" name="Picture 4">
            <a:extLst>
              <a:ext uri="{FF2B5EF4-FFF2-40B4-BE49-F238E27FC236}">
                <a16:creationId xmlns:a16="http://schemas.microsoft.com/office/drawing/2014/main" id="{F119A244-B732-2F7B-62CF-9E9E9F62689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981631" y="5977369"/>
            <a:ext cx="1767993" cy="548688"/>
          </a:xfrm>
          <a:prstGeom prst="rect">
            <a:avLst/>
          </a:prstGeom>
        </p:spPr>
      </p:pic>
      <p:sp>
        <p:nvSpPr>
          <p:cNvPr id="4" name="Slide Number Placeholder 3">
            <a:extLst>
              <a:ext uri="{FF2B5EF4-FFF2-40B4-BE49-F238E27FC236}">
                <a16:creationId xmlns:a16="http://schemas.microsoft.com/office/drawing/2014/main" id="{BEA79B94-8726-7A0C-CDE6-4416B88AB0D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91917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62A18-B6DC-C315-E11A-04C4C46CF33C}"/>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61C686A9-A00E-6406-691D-2C2DC7D7FE35}"/>
              </a:ext>
            </a:extLst>
          </p:cNvPr>
          <p:cNvSpPr>
            <a:spLocks noGrp="1"/>
          </p:cNvSpPr>
          <p:nvPr>
            <p:ph idx="1"/>
          </p:nvPr>
        </p:nvSpPr>
        <p:spPr>
          <a:xfrm>
            <a:off x="581192" y="2012996"/>
            <a:ext cx="11029615" cy="4345561"/>
          </a:xfrm>
        </p:spPr>
        <p:txBody>
          <a:bodyPr>
            <a:normAutofit/>
          </a:bodyPr>
          <a:lstStyle/>
          <a:p>
            <a:r>
              <a:rPr lang="en-US" dirty="0"/>
              <a:t>COVID-19 has claimed the lives of millions of people, disrupted economic activity, and imposed large financial costs on governments, employers, and other organizations. While the COVID-19 pandemic may be over, the endemic phase has just begun. This includes the millions of employees who have or will have long COVID, the difficult-to-diagnose and often debilitating illness that induces long-term symptoms and impedes work and productivity. </a:t>
            </a:r>
          </a:p>
          <a:p>
            <a:endParaRPr lang="en-US" dirty="0"/>
          </a:p>
        </p:txBody>
      </p:sp>
      <p:pic>
        <p:nvPicPr>
          <p:cNvPr id="5" name="Picture 4">
            <a:extLst>
              <a:ext uri="{FF2B5EF4-FFF2-40B4-BE49-F238E27FC236}">
                <a16:creationId xmlns:a16="http://schemas.microsoft.com/office/drawing/2014/main" id="{F119A244-B732-2F7B-62CF-9E9E9F62689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981631" y="5977369"/>
            <a:ext cx="1767993" cy="548688"/>
          </a:xfrm>
          <a:prstGeom prst="rect">
            <a:avLst/>
          </a:prstGeom>
        </p:spPr>
      </p:pic>
      <p:sp>
        <p:nvSpPr>
          <p:cNvPr id="4" name="Slide Number Placeholder 3">
            <a:extLst>
              <a:ext uri="{FF2B5EF4-FFF2-40B4-BE49-F238E27FC236}">
                <a16:creationId xmlns:a16="http://schemas.microsoft.com/office/drawing/2014/main" id="{BEA79B94-8726-7A0C-CDE6-4416B88AB0D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845279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62A18-B6DC-C315-E11A-04C4C46CF33C}"/>
              </a:ext>
            </a:extLst>
          </p:cNvPr>
          <p:cNvSpPr>
            <a:spLocks noGrp="1"/>
          </p:cNvSpPr>
          <p:nvPr>
            <p:ph type="title"/>
          </p:nvPr>
        </p:nvSpPr>
        <p:spPr/>
        <p:txBody>
          <a:bodyPr/>
          <a:lstStyle/>
          <a:p>
            <a:r>
              <a:rPr lang="en-US" dirty="0"/>
              <a:t>Summary (2)</a:t>
            </a:r>
          </a:p>
        </p:txBody>
      </p:sp>
      <p:sp>
        <p:nvSpPr>
          <p:cNvPr id="3" name="Content Placeholder 2">
            <a:extLst>
              <a:ext uri="{FF2B5EF4-FFF2-40B4-BE49-F238E27FC236}">
                <a16:creationId xmlns:a16="http://schemas.microsoft.com/office/drawing/2014/main" id="{61C686A9-A00E-6406-691D-2C2DC7D7FE35}"/>
              </a:ext>
            </a:extLst>
          </p:cNvPr>
          <p:cNvSpPr>
            <a:spLocks noGrp="1"/>
          </p:cNvSpPr>
          <p:nvPr>
            <p:ph idx="1"/>
          </p:nvPr>
        </p:nvSpPr>
        <p:spPr>
          <a:xfrm>
            <a:off x="581192" y="2002363"/>
            <a:ext cx="11029615" cy="4345561"/>
          </a:xfrm>
        </p:spPr>
        <p:txBody>
          <a:bodyPr>
            <a:normAutofit/>
          </a:bodyPr>
          <a:lstStyle/>
          <a:p>
            <a:pPr>
              <a:spcBef>
                <a:spcPts val="576"/>
              </a:spcBef>
              <a:spcAft>
                <a:spcPts val="1200"/>
              </a:spcAft>
            </a:pPr>
            <a:r>
              <a:rPr lang="en-US" dirty="0"/>
              <a:t>Long COVID is costly to employers and employees. For example, Nomi Health, who recently analyzed 20 million claims filed for COVID-19, long COVID, and diabetes, found a 421% increase in inpatient hospital spending within the first six months following an initial COVID-19 diagnosis. </a:t>
            </a:r>
          </a:p>
          <a:p>
            <a:pPr>
              <a:spcBef>
                <a:spcPts val="576"/>
              </a:spcBef>
              <a:spcAft>
                <a:spcPts val="1200"/>
              </a:spcAft>
            </a:pPr>
            <a:r>
              <a:rPr lang="en-US" dirty="0"/>
              <a:t>There is also no question that long COVID cuts deeply into employee productivity. The Centers for Disease Control and Prevention (CDC) found that one in four adults with long COVID reported significant limitations on day-to-day activities.</a:t>
            </a:r>
          </a:p>
        </p:txBody>
      </p:sp>
      <p:pic>
        <p:nvPicPr>
          <p:cNvPr id="5" name="Picture 4">
            <a:extLst>
              <a:ext uri="{FF2B5EF4-FFF2-40B4-BE49-F238E27FC236}">
                <a16:creationId xmlns:a16="http://schemas.microsoft.com/office/drawing/2014/main" id="{F119A244-B732-2F7B-62CF-9E9E9F62689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981631" y="5977369"/>
            <a:ext cx="1767993" cy="548688"/>
          </a:xfrm>
          <a:prstGeom prst="rect">
            <a:avLst/>
          </a:prstGeom>
        </p:spPr>
      </p:pic>
      <p:sp>
        <p:nvSpPr>
          <p:cNvPr id="4" name="Slide Number Placeholder 3">
            <a:extLst>
              <a:ext uri="{FF2B5EF4-FFF2-40B4-BE49-F238E27FC236}">
                <a16:creationId xmlns:a16="http://schemas.microsoft.com/office/drawing/2014/main" id="{BEA79B94-8726-7A0C-CDE6-4416B88AB0D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673636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62A18-B6DC-C315-E11A-04C4C46CF33C}"/>
              </a:ext>
            </a:extLst>
          </p:cNvPr>
          <p:cNvSpPr>
            <a:spLocks noGrp="1"/>
          </p:cNvSpPr>
          <p:nvPr>
            <p:ph type="title"/>
          </p:nvPr>
        </p:nvSpPr>
        <p:spPr/>
        <p:txBody>
          <a:bodyPr/>
          <a:lstStyle/>
          <a:p>
            <a:r>
              <a:rPr lang="en-US" dirty="0"/>
              <a:t>Summary (3)</a:t>
            </a:r>
          </a:p>
        </p:txBody>
      </p:sp>
      <p:sp>
        <p:nvSpPr>
          <p:cNvPr id="3" name="Content Placeholder 2">
            <a:extLst>
              <a:ext uri="{FF2B5EF4-FFF2-40B4-BE49-F238E27FC236}">
                <a16:creationId xmlns:a16="http://schemas.microsoft.com/office/drawing/2014/main" id="{61C686A9-A00E-6406-691D-2C2DC7D7FE35}"/>
              </a:ext>
            </a:extLst>
          </p:cNvPr>
          <p:cNvSpPr>
            <a:spLocks noGrp="1"/>
          </p:cNvSpPr>
          <p:nvPr>
            <p:ph idx="1"/>
          </p:nvPr>
        </p:nvSpPr>
        <p:spPr>
          <a:xfrm>
            <a:off x="581192" y="2012996"/>
            <a:ext cx="11029615" cy="4345561"/>
          </a:xfrm>
        </p:spPr>
        <p:txBody>
          <a:bodyPr>
            <a:normAutofit/>
          </a:bodyPr>
          <a:lstStyle/>
          <a:p>
            <a:r>
              <a:rPr lang="en-US" dirty="0"/>
              <a:t>Employers’ efforts to accommodate employees with long COVID have revealed significant shortcomings in programs and processes used to accommodate all manner of disability and impaired work situations, including those caused by influenza and other viruses and mental and behavioral health challenges.</a:t>
            </a:r>
          </a:p>
          <a:p>
            <a:r>
              <a:rPr lang="en-US" dirty="0"/>
              <a:t>According to the latest </a:t>
            </a:r>
            <a:r>
              <a:rPr lang="en-US" dirty="0">
                <a:solidFill>
                  <a:srgbClr val="0070C0"/>
                </a:solidFill>
                <a:hlinkClick r:id="rId3">
                  <a:extLst>
                    <a:ext uri="{A12FA001-AC4F-418D-AE19-62706E023703}">
                      <ahyp:hlinkClr xmlns:ahyp="http://schemas.microsoft.com/office/drawing/2018/hyperlinkcolor" val="tx"/>
                    </a:ext>
                  </a:extLst>
                </a:hlinkClick>
              </a:rPr>
              <a:t>DMEC Pulse Survey</a:t>
            </a:r>
            <a:r>
              <a:rPr lang="en-US" dirty="0"/>
              <a:t>, only 10% of respondents have an existing program to assist employees with long COVID. Most employers lack formal, best practice stay-at-work and return-to-work programs. </a:t>
            </a:r>
          </a:p>
        </p:txBody>
      </p:sp>
      <p:pic>
        <p:nvPicPr>
          <p:cNvPr id="5" name="Picture 4">
            <a:extLst>
              <a:ext uri="{FF2B5EF4-FFF2-40B4-BE49-F238E27FC236}">
                <a16:creationId xmlns:a16="http://schemas.microsoft.com/office/drawing/2014/main" id="{F119A244-B732-2F7B-62CF-9E9E9F62689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981631" y="5977369"/>
            <a:ext cx="1767993" cy="548688"/>
          </a:xfrm>
          <a:prstGeom prst="rect">
            <a:avLst/>
          </a:prstGeom>
        </p:spPr>
      </p:pic>
      <p:sp>
        <p:nvSpPr>
          <p:cNvPr id="4" name="Slide Number Placeholder 3">
            <a:extLst>
              <a:ext uri="{FF2B5EF4-FFF2-40B4-BE49-F238E27FC236}">
                <a16:creationId xmlns:a16="http://schemas.microsoft.com/office/drawing/2014/main" id="{BEA79B94-8726-7A0C-CDE6-4416B88AB0D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977650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16:creationId xmlns:a16="http://schemas.microsoft.com/office/drawing/2014/main" id="{493D4EDA-58E0-40CC-B3CA-14CDEB349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6" name="Content Placeholder 5">
            <a:extLst>
              <a:ext uri="{FF2B5EF4-FFF2-40B4-BE49-F238E27FC236}">
                <a16:creationId xmlns:a16="http://schemas.microsoft.com/office/drawing/2014/main" id="{A490F210-747D-4511-9BA2-4E4C63390B87}"/>
              </a:ext>
              <a:ext uri="{C183D7F6-B498-43B3-948B-1728B52AA6E4}">
                <adec:decorative xmlns:adec="http://schemas.microsoft.com/office/drawing/2017/decorative" val="1"/>
              </a:ext>
            </a:extLst>
          </p:cNvPr>
          <p:cNvPicPr>
            <a:picLocks noGrp="1" noChangeAspect="1"/>
          </p:cNvPicPr>
          <p:nvPr>
            <p:ph idx="1"/>
          </p:nvPr>
        </p:nvPicPr>
        <p:blipFill>
          <a:blip r:embed="rId3"/>
          <a:srcRect t="284" b="284"/>
          <a:stretch/>
        </p:blipFill>
        <p:spPr>
          <a:xfrm>
            <a:off x="0" y="0"/>
            <a:ext cx="12252960" cy="6858000"/>
          </a:xfrm>
          <a:prstGeom prst="rect">
            <a:avLst/>
          </a:prstGeom>
        </p:spPr>
      </p:pic>
      <p:grpSp>
        <p:nvGrpSpPr>
          <p:cNvPr id="21" name="Group 20">
            <a:extLst>
              <a:ext uri="{FF2B5EF4-FFF2-40B4-BE49-F238E27FC236}">
                <a16:creationId xmlns:a16="http://schemas.microsoft.com/office/drawing/2014/main" id="{AA9EB0BC-A85E-4C26-B355-5DFCEF6CCB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2" name="Rectangle 21">
              <a:extLst>
                <a:ext uri="{FF2B5EF4-FFF2-40B4-BE49-F238E27FC236}">
                  <a16:creationId xmlns:a16="http://schemas.microsoft.com/office/drawing/2014/main" id="{3643E56B-BD42-413D-B17D-7958270F5D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CAA07C"/>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96C04F74-9467-4FA5-95DC-8D481A297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CAA07C"/>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D73DE1C3-5C37-42E9-A3F0-256F19383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CAA07C"/>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4A2E7EC3-E07C-46CE-9B25-41865A506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2B9FEA2-1A90-45FF-A671-F287D90BC4E5}"/>
              </a:ext>
            </a:extLst>
          </p:cNvPr>
          <p:cNvSpPr>
            <a:spLocks noGrp="1"/>
          </p:cNvSpPr>
          <p:nvPr>
            <p:ph type="title"/>
          </p:nvPr>
        </p:nvSpPr>
        <p:spPr>
          <a:xfrm>
            <a:off x="581191" y="4572000"/>
            <a:ext cx="10993549" cy="1749262"/>
          </a:xfrm>
        </p:spPr>
        <p:txBody>
          <a:bodyPr vert="horz" lIns="91440" tIns="45720" rIns="91440" bIns="45720" rtlCol="0" anchor="ctr">
            <a:normAutofit/>
          </a:bodyPr>
          <a:lstStyle/>
          <a:p>
            <a:pPr algn="ctr"/>
            <a:r>
              <a:rPr lang="en-US" sz="4000" dirty="0"/>
              <a:t>EARN Roundtable &amp; Resources</a:t>
            </a:r>
            <a:br>
              <a:rPr lang="en-US" sz="4000" dirty="0"/>
            </a:br>
            <a:r>
              <a:rPr lang="en-US" sz="1800" dirty="0"/>
              <a:t>Susanne Bruyere, EARN</a:t>
            </a:r>
          </a:p>
        </p:txBody>
      </p:sp>
      <p:sp>
        <p:nvSpPr>
          <p:cNvPr id="16" name="Slide Number Placeholder 3">
            <a:extLst>
              <a:ext uri="{FF2B5EF4-FFF2-40B4-BE49-F238E27FC236}">
                <a16:creationId xmlns:a16="http://schemas.microsoft.com/office/drawing/2014/main" id="{646A3142-7A57-45E0-BFC8-D7908672DA6E}"/>
              </a:ext>
            </a:extLst>
          </p:cNvPr>
          <p:cNvSpPr>
            <a:spLocks noGrp="1"/>
          </p:cNvSpPr>
          <p:nvPr>
            <p:ph type="sldNum" sz="quarter" idx="12"/>
          </p:nvPr>
        </p:nvSpPr>
        <p:spPr>
          <a:xfrm>
            <a:off x="10683560" y="77850"/>
            <a:ext cx="105251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1A32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dirty="0">
              <a:ln>
                <a:noFill/>
              </a:ln>
              <a:solidFill>
                <a:srgbClr val="1A32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017030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8" name="Rectangle 17">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E59857E-21C3-8059-ED13-162827E460E9}"/>
              </a:ext>
            </a:extLst>
          </p:cNvPr>
          <p:cNvSpPr>
            <a:spLocks noGrp="1"/>
          </p:cNvSpPr>
          <p:nvPr>
            <p:ph type="title"/>
          </p:nvPr>
        </p:nvSpPr>
        <p:spPr>
          <a:xfrm>
            <a:off x="576798" y="777920"/>
            <a:ext cx="3409783" cy="2094140"/>
          </a:xfrm>
        </p:spPr>
        <p:txBody>
          <a:bodyPr>
            <a:normAutofit/>
          </a:bodyPr>
          <a:lstStyle/>
          <a:p>
            <a:pPr>
              <a:lnSpc>
                <a:spcPct val="90000"/>
              </a:lnSpc>
            </a:pPr>
            <a:r>
              <a:rPr lang="en-US" sz="2400" dirty="0"/>
              <a:t>Employer Assistance &amp; Resource Network on Disability Inclusion</a:t>
            </a:r>
            <a:br>
              <a:rPr lang="en-US" sz="2400" dirty="0"/>
            </a:br>
            <a:br>
              <a:rPr lang="en-US" sz="2400" dirty="0"/>
            </a:br>
            <a:r>
              <a:rPr lang="en-US" sz="2400" dirty="0"/>
              <a:t>askEARN.org</a:t>
            </a:r>
          </a:p>
        </p:txBody>
      </p:sp>
      <p:sp>
        <p:nvSpPr>
          <p:cNvPr id="6" name="TextBox 5">
            <a:extLst>
              <a:ext uri="{FF2B5EF4-FFF2-40B4-BE49-F238E27FC236}">
                <a16:creationId xmlns:a16="http://schemas.microsoft.com/office/drawing/2014/main" id="{0E1E5140-6FFC-4F15-B9E8-5F24B18992F3}"/>
              </a:ext>
            </a:extLst>
          </p:cNvPr>
          <p:cNvSpPr txBox="1"/>
          <p:nvPr/>
        </p:nvSpPr>
        <p:spPr>
          <a:xfrm>
            <a:off x="625711" y="3035572"/>
            <a:ext cx="336087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Nova" panose="020B0504020202020204" pitchFamily="34" charset="0"/>
              </a:rPr>
              <a:t>Long COVID </a:t>
            </a:r>
            <a:br>
              <a:rPr kumimoji="0" lang="en-US" sz="2600" b="0" i="0" u="none" strike="noStrike" kern="1200" cap="none" spc="0" normalizeH="0" baseline="0" noProof="0" dirty="0">
                <a:ln>
                  <a:noFill/>
                </a:ln>
                <a:solidFill>
                  <a:prstClr val="white"/>
                </a:solidFill>
                <a:effectLst/>
                <a:uLnTx/>
                <a:uFillTx/>
                <a:latin typeface="Arial Nova" panose="020B0504020202020204" pitchFamily="34" charset="0"/>
              </a:rPr>
            </a:br>
            <a:r>
              <a:rPr kumimoji="0" lang="en-US" sz="2600" b="0" i="0" u="none" strike="noStrike" kern="1200" cap="none" spc="0" normalizeH="0" baseline="0" noProof="0" dirty="0">
                <a:ln>
                  <a:noFill/>
                </a:ln>
                <a:solidFill>
                  <a:prstClr val="white"/>
                </a:solidFill>
                <a:effectLst/>
                <a:uLnTx/>
                <a:uFillTx/>
                <a:latin typeface="Arial Nova" panose="020B0504020202020204" pitchFamily="34" charset="0"/>
              </a:rPr>
              <a:t>Literature Review</a:t>
            </a:r>
          </a:p>
        </p:txBody>
      </p:sp>
      <p:sp>
        <p:nvSpPr>
          <p:cNvPr id="10" name="TextBox 9">
            <a:extLst>
              <a:ext uri="{FF2B5EF4-FFF2-40B4-BE49-F238E27FC236}">
                <a16:creationId xmlns:a16="http://schemas.microsoft.com/office/drawing/2014/main" id="{2332DB49-9A36-AC49-1E75-539BC33103F4}"/>
              </a:ext>
            </a:extLst>
          </p:cNvPr>
          <p:cNvSpPr txBox="1"/>
          <p:nvPr/>
        </p:nvSpPr>
        <p:spPr>
          <a:xfrm>
            <a:off x="4592231" y="2127631"/>
            <a:ext cx="6650734" cy="2708434"/>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Experiences of Employees</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Reasonable Accommodations</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Managing Employees with Long COVID</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Supporting Employees with Long COVID</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endParaRPr kumimoji="0" lang="en-US" sz="2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pic>
        <p:nvPicPr>
          <p:cNvPr id="5" name="Picture 4">
            <a:extLst>
              <a:ext uri="{FF2B5EF4-FFF2-40B4-BE49-F238E27FC236}">
                <a16:creationId xmlns:a16="http://schemas.microsoft.com/office/drawing/2014/main" id="{304A6B8E-8AE5-FA29-489E-34AED2009C5C}"/>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34434" y="6000750"/>
            <a:ext cx="1810959" cy="548640"/>
          </a:xfrm>
          <a:prstGeom prst="rect">
            <a:avLst/>
          </a:prstGeom>
        </p:spPr>
      </p:pic>
      <p:sp>
        <p:nvSpPr>
          <p:cNvPr id="3" name="Slide Number Placeholder 3">
            <a:extLst>
              <a:ext uri="{FF2B5EF4-FFF2-40B4-BE49-F238E27FC236}">
                <a16:creationId xmlns:a16="http://schemas.microsoft.com/office/drawing/2014/main" id="{22ABAAB5-2C62-2B7D-9D20-71D707BCBBFD}"/>
              </a:ext>
            </a:extLst>
          </p:cNvPr>
          <p:cNvSpPr>
            <a:spLocks noGrp="1"/>
          </p:cNvSpPr>
          <p:nvPr>
            <p:ph type="sldNum" sz="quarter" idx="12"/>
          </p:nvPr>
        </p:nvSpPr>
        <p:spPr>
          <a:xfrm>
            <a:off x="10692959" y="61893"/>
            <a:ext cx="1052508"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57F1E4F-1CFF-5643-939E-217C01CDF565}" type="slidenum">
              <a:rPr kumimoji="0" lang="en-US" b="0" i="0" u="none" strike="noStrike" kern="1200" cap="none" spc="0" normalizeH="0" baseline="0" noProof="0" smtClean="0">
                <a:ln>
                  <a:noFill/>
                </a:ln>
                <a:effectLst/>
                <a:uLnTx/>
                <a:uFillTx/>
                <a:latin typeface="Arial Nova" panose="020B0504020202020204" pitchFamily="34" charset="0"/>
                <a:ea typeface="+mn-ea"/>
                <a:cs typeface="+mn-cs"/>
              </a:rPr>
              <a:pPr marL="0" marR="0" lvl="0" indent="0" defTabSz="457200" rtl="0" eaLnBrk="1" fontAlgn="auto" latinLnBrk="0" hangingPunct="1">
                <a:spcBef>
                  <a:spcPts val="0"/>
                </a:spcBef>
                <a:spcAft>
                  <a:spcPts val="600"/>
                </a:spcAft>
                <a:buClrTx/>
                <a:buSzTx/>
                <a:buFontTx/>
                <a:buNone/>
                <a:tabLst/>
                <a:defRPr/>
              </a:pPr>
              <a:t>17</a:t>
            </a:fld>
            <a:endParaRPr kumimoji="0" lang="en-US" b="0" i="0" u="none" strike="noStrike" kern="1200" cap="none" spc="0" normalizeH="0" baseline="0" noProof="0" dirty="0">
              <a:ln>
                <a:noFill/>
              </a:ln>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80783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E59857E-21C3-8059-ED13-162827E460E9}"/>
              </a:ext>
            </a:extLst>
          </p:cNvPr>
          <p:cNvSpPr>
            <a:spLocks noGrp="1"/>
          </p:cNvSpPr>
          <p:nvPr>
            <p:ph type="title"/>
          </p:nvPr>
        </p:nvSpPr>
        <p:spPr>
          <a:xfrm>
            <a:off x="591223" y="1106976"/>
            <a:ext cx="3409783" cy="1674611"/>
          </a:xfrm>
        </p:spPr>
        <p:txBody>
          <a:bodyPr>
            <a:noAutofit/>
          </a:bodyPr>
          <a:lstStyle/>
          <a:p>
            <a:pPr>
              <a:lnSpc>
                <a:spcPct val="90000"/>
              </a:lnSpc>
            </a:pPr>
            <a:r>
              <a:rPr lang="en-US" sz="2600" dirty="0"/>
              <a:t>EARN </a:t>
            </a:r>
            <a:br>
              <a:rPr lang="en-US" sz="2600" dirty="0"/>
            </a:br>
            <a:r>
              <a:rPr lang="en-US" sz="2600" dirty="0"/>
              <a:t>Long COVID Literature Review Findings</a:t>
            </a:r>
          </a:p>
        </p:txBody>
      </p:sp>
      <p:sp>
        <p:nvSpPr>
          <p:cNvPr id="10" name="TextBox 9">
            <a:extLst>
              <a:ext uri="{FF2B5EF4-FFF2-40B4-BE49-F238E27FC236}">
                <a16:creationId xmlns:a16="http://schemas.microsoft.com/office/drawing/2014/main" id="{2332DB49-9A36-AC49-1E75-539BC33103F4}"/>
              </a:ext>
            </a:extLst>
          </p:cNvPr>
          <p:cNvSpPr txBox="1"/>
          <p:nvPr/>
        </p:nvSpPr>
        <p:spPr>
          <a:xfrm>
            <a:off x="4505289" y="1106976"/>
            <a:ext cx="7331275" cy="4401205"/>
          </a:xfrm>
          <a:prstGeom prst="rect">
            <a:avLst/>
          </a:prstGeom>
          <a:noFill/>
        </p:spPr>
        <p:txBody>
          <a:bodyPr wrap="square">
            <a:spAutoFit/>
          </a:bodyPr>
          <a:lstStyle/>
          <a:p>
            <a:pPr marL="571500" indent="-571500">
              <a:spcAft>
                <a:spcPts val="1200"/>
              </a:spcAft>
              <a:buFont typeface="Wingdings" panose="05000000000000000000" pitchFamily="2" charset="2"/>
              <a:buChar char="§"/>
            </a:pPr>
            <a:r>
              <a:rPr lang="en-US" sz="2600" dirty="0">
                <a:solidFill>
                  <a:srgbClr val="002060"/>
                </a:solidFill>
                <a:latin typeface="Arial Nova" panose="020B0504020202020204" pitchFamily="34" charset="0"/>
              </a:rPr>
              <a:t>Experiences of Employees</a:t>
            </a:r>
          </a:p>
          <a:p>
            <a:pPr marL="914400" lvl="1" indent="-457200">
              <a:spcAft>
                <a:spcPts val="1200"/>
              </a:spcAft>
              <a:buFont typeface="Wingdings" panose="05000000000000000000" pitchFamily="2" charset="2"/>
              <a:buChar char="§"/>
            </a:pPr>
            <a:r>
              <a:rPr lang="en-US" sz="2400" dirty="0">
                <a:solidFill>
                  <a:schemeClr val="accent1"/>
                </a:solidFill>
                <a:latin typeface="Arial Nova" panose="020B0504020202020204" pitchFamily="34" charset="0"/>
              </a:rPr>
              <a:t>Impact of symptoms and disproportionality</a:t>
            </a:r>
          </a:p>
          <a:p>
            <a:pPr marL="914400" lvl="1" indent="-457200">
              <a:spcAft>
                <a:spcPts val="1200"/>
              </a:spcAft>
              <a:buFont typeface="Wingdings" panose="05000000000000000000" pitchFamily="2" charset="2"/>
              <a:buChar char="§"/>
            </a:pPr>
            <a:r>
              <a:rPr lang="en-US" sz="2400" dirty="0">
                <a:solidFill>
                  <a:srgbClr val="002060"/>
                </a:solidFill>
                <a:latin typeface="Arial Nova" panose="020B0504020202020204" pitchFamily="34" charset="0"/>
              </a:rPr>
              <a:t>Fear, anxiety, and related concerns</a:t>
            </a:r>
          </a:p>
          <a:p>
            <a:pPr marL="914400" lvl="1" indent="-457200">
              <a:spcAft>
                <a:spcPts val="1200"/>
              </a:spcAft>
              <a:buFont typeface="Wingdings" panose="05000000000000000000" pitchFamily="2" charset="2"/>
              <a:buChar char="§"/>
            </a:pPr>
            <a:r>
              <a:rPr lang="en-US" sz="2400" dirty="0">
                <a:solidFill>
                  <a:srgbClr val="002060"/>
                </a:solidFill>
                <a:latin typeface="Arial Nova" panose="020B0504020202020204" pitchFamily="34" charset="0"/>
              </a:rPr>
              <a:t>Work flexibilities</a:t>
            </a:r>
          </a:p>
          <a:p>
            <a:pPr marL="571500" indent="-571500">
              <a:spcAft>
                <a:spcPts val="1200"/>
              </a:spcAft>
              <a:buFont typeface="Wingdings" panose="05000000000000000000" pitchFamily="2" charset="2"/>
              <a:buChar char="§"/>
            </a:pPr>
            <a:r>
              <a:rPr lang="en-US" sz="2600" dirty="0">
                <a:solidFill>
                  <a:srgbClr val="002060"/>
                </a:solidFill>
                <a:latin typeface="Arial Nova" panose="020B0504020202020204" pitchFamily="34" charset="0"/>
              </a:rPr>
              <a:t>Reasonable Accommodations</a:t>
            </a:r>
          </a:p>
          <a:p>
            <a:pPr marL="914400" lvl="1" indent="-457200">
              <a:spcAft>
                <a:spcPts val="1200"/>
              </a:spcAft>
              <a:buFont typeface="Wingdings" panose="05000000000000000000" pitchFamily="2" charset="2"/>
              <a:buChar char="§"/>
            </a:pPr>
            <a:r>
              <a:rPr lang="en-US" sz="2400" dirty="0">
                <a:solidFill>
                  <a:srgbClr val="002060"/>
                </a:solidFill>
                <a:latin typeface="Arial Nova" panose="020B0504020202020204" pitchFamily="34" charset="0"/>
              </a:rPr>
              <a:t>What is considered “reasonable” has changed</a:t>
            </a:r>
          </a:p>
          <a:p>
            <a:pPr marL="914400" lvl="1" indent="-457200">
              <a:spcAft>
                <a:spcPts val="1200"/>
              </a:spcAft>
              <a:buFont typeface="Wingdings" panose="05000000000000000000" pitchFamily="2" charset="2"/>
              <a:buChar char="§"/>
            </a:pPr>
            <a:r>
              <a:rPr lang="en-US" sz="2400" dirty="0">
                <a:solidFill>
                  <a:srgbClr val="002060"/>
                </a:solidFill>
                <a:latin typeface="Arial Nova" panose="020B0504020202020204" pitchFamily="34" charset="0"/>
              </a:rPr>
              <a:t>Approaches such as phased returns, fatigue management, and buddy systems are becoming more commonly used</a:t>
            </a:r>
          </a:p>
        </p:txBody>
      </p:sp>
      <p:pic>
        <p:nvPicPr>
          <p:cNvPr id="5" name="Picture 4">
            <a:extLst>
              <a:ext uri="{FF2B5EF4-FFF2-40B4-BE49-F238E27FC236}">
                <a16:creationId xmlns:a16="http://schemas.microsoft.com/office/drawing/2014/main" id="{304A6B8E-8AE5-FA29-489E-34AED2009C5C}"/>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34434" y="6000750"/>
            <a:ext cx="1810959" cy="548640"/>
          </a:xfrm>
          <a:prstGeom prst="rect">
            <a:avLst/>
          </a:prstGeom>
        </p:spPr>
      </p:pic>
      <p:sp>
        <p:nvSpPr>
          <p:cNvPr id="3" name="Slide Number Placeholder 3">
            <a:extLst>
              <a:ext uri="{FF2B5EF4-FFF2-40B4-BE49-F238E27FC236}">
                <a16:creationId xmlns:a16="http://schemas.microsoft.com/office/drawing/2014/main" id="{D070F0C1-0FAA-401C-879E-B7167F794737}"/>
              </a:ext>
            </a:extLst>
          </p:cNvPr>
          <p:cNvSpPr>
            <a:spLocks noGrp="1"/>
          </p:cNvSpPr>
          <p:nvPr>
            <p:ph type="sldNum" sz="quarter" idx="12"/>
          </p:nvPr>
        </p:nvSpPr>
        <p:spPr>
          <a:xfrm>
            <a:off x="10692959" y="61893"/>
            <a:ext cx="1052508"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57F1E4F-1CFF-5643-939E-217C01CDF565}" type="slidenum">
              <a:rPr kumimoji="0" lang="en-US" b="0" i="0" u="none" strike="noStrike" kern="1200" cap="none" spc="0" normalizeH="0" baseline="0" noProof="0" smtClean="0">
                <a:ln>
                  <a:noFill/>
                </a:ln>
                <a:effectLst/>
                <a:uLnTx/>
                <a:uFillTx/>
                <a:latin typeface="Arial Nova" panose="020B0504020202020204" pitchFamily="34" charset="0"/>
                <a:ea typeface="+mn-ea"/>
                <a:cs typeface="+mn-cs"/>
              </a:rPr>
              <a:pPr marL="0" marR="0" lvl="0" indent="0" defTabSz="457200" rtl="0" eaLnBrk="1" fontAlgn="auto" latinLnBrk="0" hangingPunct="1">
                <a:spcBef>
                  <a:spcPts val="0"/>
                </a:spcBef>
                <a:spcAft>
                  <a:spcPts val="600"/>
                </a:spcAft>
                <a:buClrTx/>
                <a:buSzTx/>
                <a:buFontTx/>
                <a:buNone/>
                <a:tabLst/>
                <a:defRPr/>
              </a:pPr>
              <a:t>18</a:t>
            </a:fld>
            <a:endParaRPr kumimoji="0" lang="en-US" b="0" i="0" u="none" strike="noStrike" kern="1200" cap="none" spc="0" normalizeH="0" baseline="0" noProof="0" dirty="0">
              <a:ln>
                <a:noFill/>
              </a:ln>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785969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8" name="Rectangle 17">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E59857E-21C3-8059-ED13-162827E460E9}"/>
              </a:ext>
            </a:extLst>
          </p:cNvPr>
          <p:cNvSpPr>
            <a:spLocks noGrp="1"/>
          </p:cNvSpPr>
          <p:nvPr>
            <p:ph type="title"/>
          </p:nvPr>
        </p:nvSpPr>
        <p:spPr>
          <a:xfrm>
            <a:off x="591223" y="1476434"/>
            <a:ext cx="3409783" cy="1316864"/>
          </a:xfrm>
        </p:spPr>
        <p:txBody>
          <a:bodyPr>
            <a:noAutofit/>
          </a:bodyPr>
          <a:lstStyle/>
          <a:p>
            <a:pPr>
              <a:lnSpc>
                <a:spcPct val="90000"/>
              </a:lnSpc>
            </a:pPr>
            <a:r>
              <a:rPr lang="en-US" sz="2600" dirty="0"/>
              <a:t>EARN Long COVID Literature  Review Findings (2)</a:t>
            </a:r>
          </a:p>
        </p:txBody>
      </p:sp>
      <p:sp>
        <p:nvSpPr>
          <p:cNvPr id="10" name="TextBox 9">
            <a:extLst>
              <a:ext uri="{FF2B5EF4-FFF2-40B4-BE49-F238E27FC236}">
                <a16:creationId xmlns:a16="http://schemas.microsoft.com/office/drawing/2014/main" id="{2332DB49-9A36-AC49-1E75-539BC33103F4}"/>
              </a:ext>
            </a:extLst>
          </p:cNvPr>
          <p:cNvSpPr txBox="1"/>
          <p:nvPr/>
        </p:nvSpPr>
        <p:spPr>
          <a:xfrm>
            <a:off x="4502079" y="1247785"/>
            <a:ext cx="6618754" cy="452431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Managing Employees with Long COVID</a:t>
            </a:r>
          </a:p>
          <a:p>
            <a:pPr marL="914400" marR="0" lvl="1" indent="-4572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Understand and apply regulatory guidance such as ADA and FMLA</a:t>
            </a:r>
          </a:p>
          <a:p>
            <a:pPr marL="914400" marR="0" lvl="1" indent="-4572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Communication</a:t>
            </a:r>
          </a:p>
          <a:p>
            <a:pPr marL="457200" marR="0" lvl="0" indent="-4572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Supporting Employees with Long COVID</a:t>
            </a:r>
          </a:p>
          <a:p>
            <a:pPr marL="914400" marR="0" lvl="1" indent="-4572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Multidisciplinary approach to stakeholder support</a:t>
            </a:r>
          </a:p>
          <a:p>
            <a:pPr marL="914400" marR="0" lvl="1" indent="-4572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Employer education</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2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pic>
        <p:nvPicPr>
          <p:cNvPr id="5" name="Picture 4">
            <a:extLst>
              <a:ext uri="{FF2B5EF4-FFF2-40B4-BE49-F238E27FC236}">
                <a16:creationId xmlns:a16="http://schemas.microsoft.com/office/drawing/2014/main" id="{304A6B8E-8AE5-FA29-489E-34AED2009C5C}"/>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34434" y="6000750"/>
            <a:ext cx="1810959" cy="548640"/>
          </a:xfrm>
          <a:prstGeom prst="rect">
            <a:avLst/>
          </a:prstGeom>
        </p:spPr>
      </p:pic>
      <p:sp>
        <p:nvSpPr>
          <p:cNvPr id="3" name="Slide Number Placeholder 3">
            <a:extLst>
              <a:ext uri="{FF2B5EF4-FFF2-40B4-BE49-F238E27FC236}">
                <a16:creationId xmlns:a16="http://schemas.microsoft.com/office/drawing/2014/main" id="{D4168EBF-CEEB-0001-C9E3-F2FAEF5943D2}"/>
              </a:ext>
            </a:extLst>
          </p:cNvPr>
          <p:cNvSpPr>
            <a:spLocks noGrp="1"/>
          </p:cNvSpPr>
          <p:nvPr>
            <p:ph type="sldNum" sz="quarter" idx="12"/>
          </p:nvPr>
        </p:nvSpPr>
        <p:spPr>
          <a:xfrm>
            <a:off x="10692959" y="61893"/>
            <a:ext cx="1052508"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57F1E4F-1CFF-5643-939E-217C01CDF565}" type="slidenum">
              <a:rPr kumimoji="0" lang="en-US" b="0" i="0" u="none" strike="noStrike" kern="1200" cap="none" spc="0" normalizeH="0" baseline="0" noProof="0" smtClean="0">
                <a:ln>
                  <a:noFill/>
                </a:ln>
                <a:effectLst/>
                <a:uLnTx/>
                <a:uFillTx/>
                <a:latin typeface="Arial Nova" panose="020B0504020202020204" pitchFamily="34" charset="0"/>
                <a:ea typeface="+mn-ea"/>
                <a:cs typeface="+mn-cs"/>
              </a:rPr>
              <a:pPr marL="0" marR="0" lvl="0" indent="0" defTabSz="457200" rtl="0" eaLnBrk="1" fontAlgn="auto" latinLnBrk="0" hangingPunct="1">
                <a:spcBef>
                  <a:spcPts val="0"/>
                </a:spcBef>
                <a:spcAft>
                  <a:spcPts val="600"/>
                </a:spcAft>
                <a:buClrTx/>
                <a:buSzTx/>
                <a:buFontTx/>
                <a:buNone/>
                <a:tabLst/>
                <a:defRPr/>
              </a:pPr>
              <a:t>19</a:t>
            </a:fld>
            <a:endParaRPr kumimoji="0" lang="en-US" b="0" i="0" u="none" strike="noStrike" kern="1200" cap="none" spc="0" normalizeH="0" baseline="0" noProof="0" dirty="0">
              <a:ln>
                <a:noFill/>
              </a:ln>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4276286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760496-25FD-97FD-F5DB-81200506026B}"/>
              </a:ext>
            </a:extLst>
          </p:cNvPr>
          <p:cNvSpPr>
            <a:spLocks noGrp="1"/>
          </p:cNvSpPr>
          <p:nvPr>
            <p:ph type="title"/>
          </p:nvPr>
        </p:nvSpPr>
        <p:spPr>
          <a:xfrm>
            <a:off x="581192" y="702156"/>
            <a:ext cx="11029616" cy="1013800"/>
          </a:xfrm>
        </p:spPr>
        <p:txBody>
          <a:bodyPr>
            <a:normAutofit/>
          </a:bodyPr>
          <a:lstStyle/>
          <a:p>
            <a:r>
              <a:rPr lang="en-US" dirty="0">
                <a:solidFill>
                  <a:srgbClr val="FFFFFF"/>
                </a:solidFill>
              </a:rPr>
              <a:t>Collaborating Speakers</a:t>
            </a:r>
          </a:p>
        </p:txBody>
      </p:sp>
      <p:sp>
        <p:nvSpPr>
          <p:cNvPr id="6" name="Rectangle 5">
            <a:extLst>
              <a:ext uri="{FF2B5EF4-FFF2-40B4-BE49-F238E27FC236}">
                <a16:creationId xmlns:a16="http://schemas.microsoft.com/office/drawing/2014/main" id="{5ECBE462-01C8-8600-4424-0E45AB775D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2790485" cy="1986443"/>
          </a:xfrm>
          <a:prstGeom prst="rect">
            <a:avLst/>
          </a:prstGeom>
          <a:solidFill>
            <a:srgbClr val="FFFFFF"/>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JAN Logo&#10;&#10;">
            <a:extLst>
              <a:ext uri="{FF2B5EF4-FFF2-40B4-BE49-F238E27FC236}">
                <a16:creationId xmlns:a16="http://schemas.microsoft.com/office/drawing/2014/main" id="{21D5CF56-BBDF-4E2D-6014-5EF19D545BFF}"/>
              </a:ext>
            </a:extLst>
          </p:cNvPr>
          <p:cNvPicPr>
            <a:picLocks noChangeAspect="1"/>
          </p:cNvPicPr>
          <p:nvPr/>
        </p:nvPicPr>
        <p:blipFill>
          <a:blip r:embed="rId2"/>
          <a:stretch>
            <a:fillRect/>
          </a:stretch>
        </p:blipFill>
        <p:spPr>
          <a:xfrm>
            <a:off x="607400" y="2780134"/>
            <a:ext cx="2473207" cy="783181"/>
          </a:xfrm>
          <a:prstGeom prst="rect">
            <a:avLst/>
          </a:prstGeom>
        </p:spPr>
      </p:pic>
      <p:sp>
        <p:nvSpPr>
          <p:cNvPr id="8" name="Rectangle 7">
            <a:extLst>
              <a:ext uri="{FF2B5EF4-FFF2-40B4-BE49-F238E27FC236}">
                <a16:creationId xmlns:a16="http://schemas.microsoft.com/office/drawing/2014/main" id="{6AFC68BC-25C5-8131-373B-0516581F7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03988" y="2180496"/>
            <a:ext cx="2792012" cy="1986443"/>
          </a:xfrm>
          <a:prstGeom prst="rect">
            <a:avLst/>
          </a:prstGeom>
          <a:solidFill>
            <a:srgbClr val="FFFFFF"/>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DMEC Logo">
            <a:extLst>
              <a:ext uri="{FF2B5EF4-FFF2-40B4-BE49-F238E27FC236}">
                <a16:creationId xmlns:a16="http://schemas.microsoft.com/office/drawing/2014/main" id="{D0E7BE9A-B59F-EC06-3AED-320F3A558E03}"/>
              </a:ext>
            </a:extLst>
          </p:cNvPr>
          <p:cNvPicPr>
            <a:picLocks noChangeAspect="1"/>
          </p:cNvPicPr>
          <p:nvPr/>
        </p:nvPicPr>
        <p:blipFill>
          <a:blip r:embed="rId3"/>
          <a:stretch>
            <a:fillRect/>
          </a:stretch>
        </p:blipFill>
        <p:spPr>
          <a:xfrm>
            <a:off x="3456216" y="2788378"/>
            <a:ext cx="2473207" cy="766693"/>
          </a:xfrm>
          <a:prstGeom prst="rect">
            <a:avLst/>
          </a:prstGeom>
        </p:spPr>
      </p:pic>
      <p:sp>
        <p:nvSpPr>
          <p:cNvPr id="10" name="Rectangle 9">
            <a:extLst>
              <a:ext uri="{FF2B5EF4-FFF2-40B4-BE49-F238E27FC236}">
                <a16:creationId xmlns:a16="http://schemas.microsoft.com/office/drawing/2014/main" id="{F282B205-30AA-9E5C-0816-CF9273B206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233907"/>
            <a:ext cx="2790485" cy="1987575"/>
          </a:xfrm>
          <a:prstGeom prst="rect">
            <a:avLst/>
          </a:prstGeom>
          <a:solidFill>
            <a:srgbClr val="FFFFFF"/>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EARN logo">
            <a:extLst>
              <a:ext uri="{FF2B5EF4-FFF2-40B4-BE49-F238E27FC236}">
                <a16:creationId xmlns:a16="http://schemas.microsoft.com/office/drawing/2014/main" id="{DEB80BCD-8815-6630-8211-9898B33A54CF}"/>
              </a:ext>
            </a:extLst>
          </p:cNvPr>
          <p:cNvPicPr>
            <a:picLocks noChangeAspect="1"/>
          </p:cNvPicPr>
          <p:nvPr/>
        </p:nvPicPr>
        <p:blipFill>
          <a:blip r:embed="rId4"/>
          <a:stretch>
            <a:fillRect/>
          </a:stretch>
        </p:blipFill>
        <p:spPr>
          <a:xfrm>
            <a:off x="605172" y="4863498"/>
            <a:ext cx="2473207" cy="750206"/>
          </a:xfrm>
          <a:prstGeom prst="rect">
            <a:avLst/>
          </a:prstGeom>
        </p:spPr>
      </p:pic>
      <p:sp>
        <p:nvSpPr>
          <p:cNvPr id="12" name="Rectangle 11">
            <a:extLst>
              <a:ext uri="{FF2B5EF4-FFF2-40B4-BE49-F238E27FC236}">
                <a16:creationId xmlns:a16="http://schemas.microsoft.com/office/drawing/2014/main" id="{15F0C458-02E2-EBF7-7085-339165D62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03988" y="4233907"/>
            <a:ext cx="2792012" cy="1988708"/>
          </a:xfrm>
          <a:prstGeom prst="rect">
            <a:avLst/>
          </a:prstGeom>
          <a:solidFill>
            <a:srgbClr val="FFFFFF"/>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edgwick logo">
            <a:extLst>
              <a:ext uri="{FF2B5EF4-FFF2-40B4-BE49-F238E27FC236}">
                <a16:creationId xmlns:a16="http://schemas.microsoft.com/office/drawing/2014/main" id="{AD3365A4-2D55-33EB-28CB-4BCA0E8C97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539181" y="4950060"/>
            <a:ext cx="2324554" cy="577081"/>
          </a:xfrm>
          <a:prstGeom prst="rect">
            <a:avLst/>
          </a:prstGeom>
        </p:spPr>
      </p:pic>
      <p:sp>
        <p:nvSpPr>
          <p:cNvPr id="14" name="Content Placeholder 2">
            <a:extLst>
              <a:ext uri="{FF2B5EF4-FFF2-40B4-BE49-F238E27FC236}">
                <a16:creationId xmlns:a16="http://schemas.microsoft.com/office/drawing/2014/main" id="{128F3F64-41F0-D8A9-9F3D-42FBF182D3F1}"/>
              </a:ext>
            </a:extLst>
          </p:cNvPr>
          <p:cNvSpPr>
            <a:spLocks noGrp="1"/>
          </p:cNvSpPr>
          <p:nvPr>
            <p:ph idx="1"/>
          </p:nvPr>
        </p:nvSpPr>
        <p:spPr>
          <a:xfrm>
            <a:off x="6187977" y="2180496"/>
            <a:ext cx="5557490" cy="4045683"/>
          </a:xfrm>
        </p:spPr>
        <p:txBody>
          <a:bodyPr>
            <a:normAutofit/>
          </a:bodyPr>
          <a:lstStyle/>
          <a:p>
            <a:pPr>
              <a:lnSpc>
                <a:spcPct val="90000"/>
              </a:lnSpc>
            </a:pPr>
            <a:r>
              <a:rPr lang="en-US" sz="2000" dirty="0"/>
              <a:t>Terri Rhodes, Chief Executive Officer, Disability Management Employer Coalition (DMEC)</a:t>
            </a:r>
          </a:p>
          <a:p>
            <a:pPr>
              <a:lnSpc>
                <a:spcPct val="90000"/>
              </a:lnSpc>
            </a:pPr>
            <a:r>
              <a:rPr lang="en-US" sz="2000" dirty="0"/>
              <a:t>Bryon Bass, Senior Vice President, Workforce Absence &amp; Disability Practice Leader, Sedgwick</a:t>
            </a:r>
          </a:p>
          <a:p>
            <a:pPr>
              <a:lnSpc>
                <a:spcPct val="90000"/>
              </a:lnSpc>
            </a:pPr>
            <a:r>
              <a:rPr lang="en-US" sz="2000" dirty="0"/>
              <a:t>Susanne Bruyere, Co-Director &amp; </a:t>
            </a:r>
            <a:br>
              <a:rPr lang="en-US" sz="2000" dirty="0"/>
            </a:br>
            <a:r>
              <a:rPr lang="en-US" sz="2000" dirty="0"/>
              <a:t>Co-Principal Director, Employer Assistance </a:t>
            </a:r>
            <a:br>
              <a:rPr lang="en-US" sz="2000" dirty="0"/>
            </a:br>
            <a:r>
              <a:rPr lang="en-US" sz="2000" dirty="0"/>
              <a:t>&amp; Resource Network on Disability Inclusion (EARN)</a:t>
            </a:r>
          </a:p>
          <a:p>
            <a:pPr>
              <a:lnSpc>
                <a:spcPct val="90000"/>
              </a:lnSpc>
            </a:pPr>
            <a:r>
              <a:rPr lang="en-US" sz="2000" dirty="0"/>
              <a:t>Tracie DeFreitas, Director of Training, Services &amp; Outreach, JAN</a:t>
            </a:r>
          </a:p>
        </p:txBody>
      </p:sp>
      <p:sp>
        <p:nvSpPr>
          <p:cNvPr id="15" name="Slide Number Placeholder 3">
            <a:extLst>
              <a:ext uri="{FF2B5EF4-FFF2-40B4-BE49-F238E27FC236}">
                <a16:creationId xmlns:a16="http://schemas.microsoft.com/office/drawing/2014/main" id="{1FC3763B-DA0B-3382-AF3B-794EEF0FB068}"/>
              </a:ext>
            </a:extLst>
          </p:cNvPr>
          <p:cNvSpPr>
            <a:spLocks noGrp="1"/>
          </p:cNvSpPr>
          <p:nvPr>
            <p:ph type="sldNum" sz="quarter" idx="12"/>
          </p:nvPr>
        </p:nvSpPr>
        <p:spPr>
          <a:xfrm>
            <a:off x="10692959" y="61893"/>
            <a:ext cx="1052508"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57F1E4F-1CFF-5643-939E-217C01CDF565}" type="slidenum">
              <a:rPr kumimoji="0" lang="en-US" b="0" i="0" u="none" strike="noStrike" kern="1200" cap="none" spc="0" normalizeH="0" baseline="0" noProof="0" smtClean="0">
                <a:ln>
                  <a:noFill/>
                </a:ln>
                <a:effectLst/>
                <a:uLnTx/>
                <a:uFillTx/>
                <a:latin typeface="Arial Nova" panose="020B0504020202020204" pitchFamily="34" charset="0"/>
                <a:ea typeface="+mn-ea"/>
                <a:cs typeface="+mn-cs"/>
              </a:rPr>
              <a:pPr marL="0" marR="0" lvl="0" indent="0" defTabSz="457200" rtl="0" eaLnBrk="1" fontAlgn="auto" latinLnBrk="0" hangingPunct="1">
                <a:spcBef>
                  <a:spcPts val="0"/>
                </a:spcBef>
                <a:spcAft>
                  <a:spcPts val="600"/>
                </a:spcAft>
                <a:buClrTx/>
                <a:buSzTx/>
                <a:buFontTx/>
                <a:buNone/>
                <a:tabLst/>
                <a:defRPr/>
              </a:pPr>
              <a:t>2</a:t>
            </a:fld>
            <a:endParaRPr kumimoji="0" lang="en-US" b="0" i="0" u="none" strike="noStrike" kern="1200" cap="none" spc="0" normalizeH="0" baseline="0" noProof="0" dirty="0">
              <a:ln>
                <a:noFill/>
              </a:ln>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904511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8" name="Rectangle 17">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E59857E-21C3-8059-ED13-162827E460E9}"/>
              </a:ext>
            </a:extLst>
          </p:cNvPr>
          <p:cNvSpPr>
            <a:spLocks noGrp="1"/>
          </p:cNvSpPr>
          <p:nvPr>
            <p:ph type="title"/>
          </p:nvPr>
        </p:nvSpPr>
        <p:spPr>
          <a:xfrm>
            <a:off x="577246" y="1066815"/>
            <a:ext cx="3409783" cy="1928374"/>
          </a:xfrm>
        </p:spPr>
        <p:txBody>
          <a:bodyPr>
            <a:normAutofit/>
          </a:bodyPr>
          <a:lstStyle/>
          <a:p>
            <a:pPr>
              <a:lnSpc>
                <a:spcPct val="90000"/>
              </a:lnSpc>
            </a:pPr>
            <a:r>
              <a:rPr lang="en-US" sz="2600" dirty="0"/>
              <a:t>Long Covid </a:t>
            </a:r>
            <a:br>
              <a:rPr lang="en-US" sz="2600" dirty="0"/>
            </a:br>
            <a:r>
              <a:rPr lang="en-US" sz="2600" dirty="0"/>
              <a:t>At Work —</a:t>
            </a:r>
            <a:br>
              <a:rPr lang="en-US" sz="2600" dirty="0"/>
            </a:br>
            <a:r>
              <a:rPr lang="en-US" sz="2600" dirty="0"/>
              <a:t>DMEC &amp; EARN Roundtable Discussion</a:t>
            </a:r>
          </a:p>
        </p:txBody>
      </p:sp>
      <p:pic>
        <p:nvPicPr>
          <p:cNvPr id="14" name="Picture 13">
            <a:extLst>
              <a:ext uri="{FF2B5EF4-FFF2-40B4-BE49-F238E27FC236}">
                <a16:creationId xmlns:a16="http://schemas.microsoft.com/office/drawing/2014/main" id="{06FFDC9D-D7E8-59C5-CA26-D0887FCE2563}"/>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5918" y="3862811"/>
            <a:ext cx="3032441" cy="2023639"/>
          </a:xfrm>
          <a:prstGeom prst="rect">
            <a:avLst/>
          </a:prstGeom>
        </p:spPr>
      </p:pic>
      <p:sp>
        <p:nvSpPr>
          <p:cNvPr id="10" name="TextBox 9">
            <a:extLst>
              <a:ext uri="{FF2B5EF4-FFF2-40B4-BE49-F238E27FC236}">
                <a16:creationId xmlns:a16="http://schemas.microsoft.com/office/drawing/2014/main" id="{2332DB49-9A36-AC49-1E75-539BC33103F4}"/>
              </a:ext>
            </a:extLst>
          </p:cNvPr>
          <p:cNvSpPr txBox="1"/>
          <p:nvPr/>
        </p:nvSpPr>
        <p:spPr>
          <a:xfrm>
            <a:off x="4473168" y="1066815"/>
            <a:ext cx="7272812" cy="472437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Conducted in collaboration with the Disability Management Employers Coalition (DMEC)</a:t>
            </a:r>
          </a:p>
          <a:p>
            <a:pPr marL="457200" marR="0" lvl="0" indent="-4572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ODEP/EARN-facilitated 90-minute discussion</a:t>
            </a:r>
          </a:p>
          <a:p>
            <a:pPr marL="457200" marR="0" lvl="0" indent="-4572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Approximately 24 participants</a:t>
            </a:r>
          </a:p>
          <a:p>
            <a:pPr marL="457200" marR="0" lvl="0" indent="-4572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Provided feedback on workplace concerns and experiences regarding long COVID and changes in policies and practices in response to these concerns</a:t>
            </a:r>
          </a:p>
          <a:p>
            <a:pPr marL="800100" marR="0" lvl="1"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Concerns</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Response to Concerns</a:t>
            </a:r>
          </a:p>
        </p:txBody>
      </p:sp>
      <p:pic>
        <p:nvPicPr>
          <p:cNvPr id="5" name="Picture 4">
            <a:extLst>
              <a:ext uri="{FF2B5EF4-FFF2-40B4-BE49-F238E27FC236}">
                <a16:creationId xmlns:a16="http://schemas.microsoft.com/office/drawing/2014/main" id="{304A6B8E-8AE5-FA29-489E-34AED2009C5C}"/>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34434" y="6000750"/>
            <a:ext cx="1810959" cy="548640"/>
          </a:xfrm>
          <a:prstGeom prst="rect">
            <a:avLst/>
          </a:prstGeom>
        </p:spPr>
      </p:pic>
      <p:sp>
        <p:nvSpPr>
          <p:cNvPr id="3" name="Slide Number Placeholder 3">
            <a:extLst>
              <a:ext uri="{FF2B5EF4-FFF2-40B4-BE49-F238E27FC236}">
                <a16:creationId xmlns:a16="http://schemas.microsoft.com/office/drawing/2014/main" id="{70CE1534-CA02-250A-AA79-BB062B1AB18A}"/>
              </a:ext>
            </a:extLst>
          </p:cNvPr>
          <p:cNvSpPr>
            <a:spLocks noGrp="1"/>
          </p:cNvSpPr>
          <p:nvPr>
            <p:ph type="sldNum" sz="quarter" idx="12"/>
          </p:nvPr>
        </p:nvSpPr>
        <p:spPr>
          <a:xfrm>
            <a:off x="10692959" y="61893"/>
            <a:ext cx="1052508"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57F1E4F-1CFF-5643-939E-217C01CDF565}" type="slidenum">
              <a:rPr kumimoji="0" lang="en-US" b="0" i="0" u="none" strike="noStrike" kern="1200" cap="none" spc="0" normalizeH="0" baseline="0" noProof="0" smtClean="0">
                <a:ln>
                  <a:noFill/>
                </a:ln>
                <a:effectLst/>
                <a:uLnTx/>
                <a:uFillTx/>
                <a:latin typeface="Arial Nova" panose="020B0504020202020204" pitchFamily="34" charset="0"/>
                <a:ea typeface="+mn-ea"/>
                <a:cs typeface="+mn-cs"/>
              </a:rPr>
              <a:pPr marL="0" marR="0" lvl="0" indent="0" defTabSz="457200" rtl="0" eaLnBrk="1" fontAlgn="auto" latinLnBrk="0" hangingPunct="1">
                <a:spcBef>
                  <a:spcPts val="0"/>
                </a:spcBef>
                <a:spcAft>
                  <a:spcPts val="600"/>
                </a:spcAft>
                <a:buClrTx/>
                <a:buSzTx/>
                <a:buFontTx/>
                <a:buNone/>
                <a:tabLst/>
                <a:defRPr/>
              </a:pPr>
              <a:t>20</a:t>
            </a:fld>
            <a:endParaRPr kumimoji="0" lang="en-US" b="0" i="0" u="none" strike="noStrike" kern="1200" cap="none" spc="0" normalizeH="0" baseline="0" noProof="0" dirty="0">
              <a:ln>
                <a:noFill/>
              </a:ln>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4187664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8" name="Rectangle 17">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E59857E-21C3-8059-ED13-162827E460E9}"/>
              </a:ext>
            </a:extLst>
          </p:cNvPr>
          <p:cNvSpPr>
            <a:spLocks noGrp="1"/>
          </p:cNvSpPr>
          <p:nvPr>
            <p:ph type="title"/>
          </p:nvPr>
        </p:nvSpPr>
        <p:spPr>
          <a:xfrm>
            <a:off x="591221" y="1150724"/>
            <a:ext cx="3409783" cy="1616290"/>
          </a:xfrm>
        </p:spPr>
        <p:txBody>
          <a:bodyPr>
            <a:noAutofit/>
          </a:bodyPr>
          <a:lstStyle/>
          <a:p>
            <a:pPr>
              <a:lnSpc>
                <a:spcPct val="90000"/>
              </a:lnSpc>
            </a:pPr>
            <a:r>
              <a:rPr lang="en-US" sz="2600" dirty="0"/>
              <a:t>DMEC/EARN</a:t>
            </a:r>
            <a:br>
              <a:rPr lang="en-US" sz="2600" dirty="0"/>
            </a:br>
            <a:r>
              <a:rPr lang="en-US" sz="2600" dirty="0"/>
              <a:t>Long Covid </a:t>
            </a:r>
            <a:br>
              <a:rPr lang="en-US" sz="2600" dirty="0"/>
            </a:br>
            <a:r>
              <a:rPr lang="en-US" sz="2600" dirty="0"/>
              <a:t>At Work —</a:t>
            </a:r>
            <a:br>
              <a:rPr lang="en-US" sz="2600" dirty="0"/>
            </a:br>
            <a:r>
              <a:rPr lang="en-US" sz="2600" dirty="0"/>
              <a:t>Roundtable Discussion</a:t>
            </a:r>
          </a:p>
        </p:txBody>
      </p:sp>
      <p:sp>
        <p:nvSpPr>
          <p:cNvPr id="3" name="TextBox 2">
            <a:extLst>
              <a:ext uri="{FF2B5EF4-FFF2-40B4-BE49-F238E27FC236}">
                <a16:creationId xmlns:a16="http://schemas.microsoft.com/office/drawing/2014/main" id="{E2BA4CDA-5794-4AE3-A47E-CE10D046BFFC}"/>
              </a:ext>
            </a:extLst>
          </p:cNvPr>
          <p:cNvSpPr txBox="1"/>
          <p:nvPr/>
        </p:nvSpPr>
        <p:spPr>
          <a:xfrm>
            <a:off x="591221" y="2905205"/>
            <a:ext cx="326145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Nova" panose="020B0504020202020204" pitchFamily="34" charset="0"/>
              </a:rPr>
              <a:t>Employer and Vendor Concerns Identified</a:t>
            </a:r>
          </a:p>
        </p:txBody>
      </p:sp>
      <p:sp>
        <p:nvSpPr>
          <p:cNvPr id="10" name="TextBox 9">
            <a:extLst>
              <a:ext uri="{FF2B5EF4-FFF2-40B4-BE49-F238E27FC236}">
                <a16:creationId xmlns:a16="http://schemas.microsoft.com/office/drawing/2014/main" id="{2332DB49-9A36-AC49-1E75-539BC33103F4}"/>
              </a:ext>
            </a:extLst>
          </p:cNvPr>
          <p:cNvSpPr txBox="1"/>
          <p:nvPr/>
        </p:nvSpPr>
        <p:spPr>
          <a:xfrm>
            <a:off x="4592231" y="950824"/>
            <a:ext cx="7437248" cy="5570756"/>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Impacts on work productivity </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Difficulties diagnosing employees/misdiagnosis</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Increased support needed to manage productivity </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Self-disclosure and stigma fears</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Insurance benefits and policies to support employees with long COVID</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Shortage of medical and mental health care professionals</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endParaRPr kumimoji="0" lang="en-US" sz="2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endParaRPr kumimoji="0" lang="en-US" sz="2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pic>
        <p:nvPicPr>
          <p:cNvPr id="5" name="Picture 4">
            <a:extLst>
              <a:ext uri="{FF2B5EF4-FFF2-40B4-BE49-F238E27FC236}">
                <a16:creationId xmlns:a16="http://schemas.microsoft.com/office/drawing/2014/main" id="{304A6B8E-8AE5-FA29-489E-34AED2009C5C}"/>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34434" y="6000750"/>
            <a:ext cx="1810959" cy="548640"/>
          </a:xfrm>
          <a:prstGeom prst="rect">
            <a:avLst/>
          </a:prstGeom>
        </p:spPr>
      </p:pic>
      <p:sp>
        <p:nvSpPr>
          <p:cNvPr id="6" name="Slide Number Placeholder 3">
            <a:extLst>
              <a:ext uri="{FF2B5EF4-FFF2-40B4-BE49-F238E27FC236}">
                <a16:creationId xmlns:a16="http://schemas.microsoft.com/office/drawing/2014/main" id="{AE8DA6C3-3FD2-C131-E0E2-955EB748060F}"/>
              </a:ext>
            </a:extLst>
          </p:cNvPr>
          <p:cNvSpPr>
            <a:spLocks noGrp="1"/>
          </p:cNvSpPr>
          <p:nvPr>
            <p:ph type="sldNum" sz="quarter" idx="12"/>
          </p:nvPr>
        </p:nvSpPr>
        <p:spPr>
          <a:xfrm>
            <a:off x="10692959" y="61893"/>
            <a:ext cx="1052508"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57F1E4F-1CFF-5643-939E-217C01CDF565}" type="slidenum">
              <a:rPr kumimoji="0" lang="en-US" b="0" i="0" u="none" strike="noStrike" kern="1200" cap="none" spc="0" normalizeH="0" baseline="0" noProof="0" smtClean="0">
                <a:ln>
                  <a:noFill/>
                </a:ln>
                <a:effectLst/>
                <a:uLnTx/>
                <a:uFillTx/>
                <a:latin typeface="Arial Nova" panose="020B0504020202020204" pitchFamily="34" charset="0"/>
                <a:ea typeface="+mn-ea"/>
                <a:cs typeface="+mn-cs"/>
              </a:rPr>
              <a:pPr marL="0" marR="0" lvl="0" indent="0" defTabSz="457200" rtl="0" eaLnBrk="1" fontAlgn="auto" latinLnBrk="0" hangingPunct="1">
                <a:spcBef>
                  <a:spcPts val="0"/>
                </a:spcBef>
                <a:spcAft>
                  <a:spcPts val="600"/>
                </a:spcAft>
                <a:buClrTx/>
                <a:buSzTx/>
                <a:buFontTx/>
                <a:buNone/>
                <a:tabLst/>
                <a:defRPr/>
              </a:pPr>
              <a:t>21</a:t>
            </a:fld>
            <a:endParaRPr kumimoji="0" lang="en-US" b="0" i="0" u="none" strike="noStrike" kern="1200" cap="none" spc="0" normalizeH="0" baseline="0" noProof="0" dirty="0">
              <a:ln>
                <a:noFill/>
              </a:ln>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800759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8" name="Rectangle 17">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E59857E-21C3-8059-ED13-162827E460E9}"/>
              </a:ext>
            </a:extLst>
          </p:cNvPr>
          <p:cNvSpPr>
            <a:spLocks noGrp="1"/>
          </p:cNvSpPr>
          <p:nvPr>
            <p:ph type="title"/>
          </p:nvPr>
        </p:nvSpPr>
        <p:spPr>
          <a:xfrm>
            <a:off x="601255" y="1118863"/>
            <a:ext cx="3409783" cy="1616290"/>
          </a:xfrm>
        </p:spPr>
        <p:txBody>
          <a:bodyPr>
            <a:noAutofit/>
          </a:bodyPr>
          <a:lstStyle/>
          <a:p>
            <a:pPr>
              <a:lnSpc>
                <a:spcPct val="90000"/>
              </a:lnSpc>
            </a:pPr>
            <a:r>
              <a:rPr lang="en-US" sz="2600" dirty="0"/>
              <a:t>DMEC/EARN</a:t>
            </a:r>
            <a:br>
              <a:rPr lang="en-US" sz="2600" dirty="0"/>
            </a:br>
            <a:r>
              <a:rPr lang="en-US" sz="2600" dirty="0"/>
              <a:t>Long Covid </a:t>
            </a:r>
            <a:br>
              <a:rPr lang="en-US" sz="2600" dirty="0"/>
            </a:br>
            <a:r>
              <a:rPr lang="en-US" sz="2600" dirty="0"/>
              <a:t>At Work —</a:t>
            </a:r>
            <a:br>
              <a:rPr lang="en-US" sz="2600" dirty="0"/>
            </a:br>
            <a:r>
              <a:rPr lang="en-US" sz="2600" dirty="0"/>
              <a:t>Roundtable Discussion (2)</a:t>
            </a:r>
          </a:p>
        </p:txBody>
      </p:sp>
      <p:sp>
        <p:nvSpPr>
          <p:cNvPr id="3" name="TextBox 2">
            <a:extLst>
              <a:ext uri="{FF2B5EF4-FFF2-40B4-BE49-F238E27FC236}">
                <a16:creationId xmlns:a16="http://schemas.microsoft.com/office/drawing/2014/main" id="{E2BA4CDA-5794-4AE3-A47E-CE10D046BFFC}"/>
              </a:ext>
            </a:extLst>
          </p:cNvPr>
          <p:cNvSpPr txBox="1"/>
          <p:nvPr/>
        </p:nvSpPr>
        <p:spPr>
          <a:xfrm>
            <a:off x="601255" y="2849478"/>
            <a:ext cx="326145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Nova" panose="020B0504020202020204" pitchFamily="34" charset="0"/>
              </a:rPr>
              <a:t>Employer and Vendor Response to </a:t>
            </a:r>
            <a:br>
              <a:rPr kumimoji="0" lang="en-US" sz="2400" b="0" i="0" u="none" strike="noStrike" kern="1200" cap="none" spc="0" normalizeH="0" baseline="0" noProof="0" dirty="0">
                <a:ln>
                  <a:noFill/>
                </a:ln>
                <a:solidFill>
                  <a:prstClr val="white"/>
                </a:solidFill>
                <a:effectLst/>
                <a:uLnTx/>
                <a:uFillTx/>
                <a:latin typeface="Arial Nova" panose="020B0504020202020204" pitchFamily="34" charset="0"/>
              </a:rPr>
            </a:br>
            <a:r>
              <a:rPr kumimoji="0" lang="en-US" sz="2400" b="0" i="0" u="none" strike="noStrike" kern="1200" cap="none" spc="0" normalizeH="0" baseline="0" noProof="0" dirty="0">
                <a:ln>
                  <a:noFill/>
                </a:ln>
                <a:solidFill>
                  <a:prstClr val="white"/>
                </a:solidFill>
                <a:effectLst/>
                <a:uLnTx/>
                <a:uFillTx/>
                <a:latin typeface="Arial Nova" panose="020B0504020202020204" pitchFamily="34" charset="0"/>
              </a:rPr>
              <a:t>Concerns Identified</a:t>
            </a:r>
          </a:p>
        </p:txBody>
      </p:sp>
      <p:sp>
        <p:nvSpPr>
          <p:cNvPr id="10" name="TextBox 9">
            <a:extLst>
              <a:ext uri="{FF2B5EF4-FFF2-40B4-BE49-F238E27FC236}">
                <a16:creationId xmlns:a16="http://schemas.microsoft.com/office/drawing/2014/main" id="{2332DB49-9A36-AC49-1E75-539BC33103F4}"/>
              </a:ext>
            </a:extLst>
          </p:cNvPr>
          <p:cNvSpPr txBox="1"/>
          <p:nvPr/>
        </p:nvSpPr>
        <p:spPr>
          <a:xfrm>
            <a:off x="4592231" y="672838"/>
            <a:ext cx="7536661" cy="5570756"/>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EAP care continuum</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Aggregate mental health data </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Logical continuum of support </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Standardized COVID leave with CDC guidance </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Common standards of care and protocols</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Better understanding of limitations and supports </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Large vs. small business challenges and solutions</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Improved public knowledge of community resources</a:t>
            </a:r>
          </a:p>
        </p:txBody>
      </p:sp>
      <p:pic>
        <p:nvPicPr>
          <p:cNvPr id="5" name="Picture 4">
            <a:extLst>
              <a:ext uri="{FF2B5EF4-FFF2-40B4-BE49-F238E27FC236}">
                <a16:creationId xmlns:a16="http://schemas.microsoft.com/office/drawing/2014/main" id="{304A6B8E-8AE5-FA29-489E-34AED2009C5C}"/>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34434" y="6000750"/>
            <a:ext cx="1810959" cy="548640"/>
          </a:xfrm>
          <a:prstGeom prst="rect">
            <a:avLst/>
          </a:prstGeom>
        </p:spPr>
      </p:pic>
      <p:sp>
        <p:nvSpPr>
          <p:cNvPr id="6" name="Slide Number Placeholder 3">
            <a:extLst>
              <a:ext uri="{FF2B5EF4-FFF2-40B4-BE49-F238E27FC236}">
                <a16:creationId xmlns:a16="http://schemas.microsoft.com/office/drawing/2014/main" id="{C8A9C962-3160-EED8-ED6A-C585B1407448}"/>
              </a:ext>
            </a:extLst>
          </p:cNvPr>
          <p:cNvSpPr>
            <a:spLocks noGrp="1"/>
          </p:cNvSpPr>
          <p:nvPr>
            <p:ph type="sldNum" sz="quarter" idx="12"/>
          </p:nvPr>
        </p:nvSpPr>
        <p:spPr>
          <a:xfrm>
            <a:off x="10692959" y="61893"/>
            <a:ext cx="1052508"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57F1E4F-1CFF-5643-939E-217C01CDF565}" type="slidenum">
              <a:rPr kumimoji="0" lang="en-US" b="0" i="0" u="none" strike="noStrike" kern="1200" cap="none" spc="0" normalizeH="0" baseline="0" noProof="0" smtClean="0">
                <a:ln>
                  <a:noFill/>
                </a:ln>
                <a:effectLst/>
                <a:uLnTx/>
                <a:uFillTx/>
                <a:latin typeface="Arial Nova" panose="020B0504020202020204" pitchFamily="34" charset="0"/>
                <a:ea typeface="+mn-ea"/>
                <a:cs typeface="+mn-cs"/>
              </a:rPr>
              <a:pPr marL="0" marR="0" lvl="0" indent="0" defTabSz="457200" rtl="0" eaLnBrk="1" fontAlgn="auto" latinLnBrk="0" hangingPunct="1">
                <a:spcBef>
                  <a:spcPts val="0"/>
                </a:spcBef>
                <a:spcAft>
                  <a:spcPts val="600"/>
                </a:spcAft>
                <a:buClrTx/>
                <a:buSzTx/>
                <a:buFontTx/>
                <a:buNone/>
                <a:tabLst/>
                <a:defRPr/>
              </a:pPr>
              <a:t>22</a:t>
            </a:fld>
            <a:endParaRPr kumimoji="0" lang="en-US" b="0" i="0" u="none" strike="noStrike" kern="1200" cap="none" spc="0" normalizeH="0" baseline="0" noProof="0" dirty="0">
              <a:ln>
                <a:noFill/>
              </a:ln>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091686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8" name="Rectangle 17">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E59857E-21C3-8059-ED13-162827E460E9}"/>
              </a:ext>
            </a:extLst>
          </p:cNvPr>
          <p:cNvSpPr>
            <a:spLocks noGrp="1"/>
          </p:cNvSpPr>
          <p:nvPr>
            <p:ph type="title"/>
          </p:nvPr>
        </p:nvSpPr>
        <p:spPr>
          <a:xfrm>
            <a:off x="591223" y="1444756"/>
            <a:ext cx="3409783" cy="1262011"/>
          </a:xfrm>
        </p:spPr>
        <p:txBody>
          <a:bodyPr>
            <a:noAutofit/>
          </a:bodyPr>
          <a:lstStyle/>
          <a:p>
            <a:pPr>
              <a:lnSpc>
                <a:spcPct val="90000"/>
              </a:lnSpc>
            </a:pPr>
            <a:r>
              <a:rPr lang="en-US" sz="2600" dirty="0"/>
              <a:t>SUPPORTING EMPLOYEES WITH LONG COVID: </a:t>
            </a:r>
            <a:br>
              <a:rPr lang="en-US" sz="2600" dirty="0"/>
            </a:br>
            <a:r>
              <a:rPr lang="en-US" sz="2600" dirty="0"/>
              <a:t>A GUIDE FOR EMPLOYERS</a:t>
            </a:r>
          </a:p>
        </p:txBody>
      </p:sp>
      <p:sp>
        <p:nvSpPr>
          <p:cNvPr id="3" name="Content Placeholder 2">
            <a:extLst>
              <a:ext uri="{FF2B5EF4-FFF2-40B4-BE49-F238E27FC236}">
                <a16:creationId xmlns:a16="http://schemas.microsoft.com/office/drawing/2014/main" id="{CCA2DFDB-ACA2-B64E-92ED-8E7E8BF7B2B5}"/>
              </a:ext>
            </a:extLst>
          </p:cNvPr>
          <p:cNvSpPr>
            <a:spLocks noGrp="1"/>
          </p:cNvSpPr>
          <p:nvPr>
            <p:ph idx="1"/>
          </p:nvPr>
        </p:nvSpPr>
        <p:spPr>
          <a:xfrm>
            <a:off x="591223" y="2878667"/>
            <a:ext cx="3409782" cy="1100666"/>
          </a:xfrm>
        </p:spPr>
        <p:txBody>
          <a:bodyPr>
            <a:normAutofit/>
          </a:bodyPr>
          <a:lstStyle/>
          <a:p>
            <a:pPr marL="0" indent="0">
              <a:lnSpc>
                <a:spcPct val="90000"/>
              </a:lnSpc>
              <a:buClr>
                <a:schemeClr val="bg1"/>
              </a:buClr>
              <a:buNone/>
            </a:pPr>
            <a:r>
              <a:rPr lang="en-US" sz="2400" dirty="0">
                <a:solidFill>
                  <a:schemeClr val="bg1"/>
                </a:solidFill>
              </a:rPr>
              <a:t>How does long COVID affect employees?</a:t>
            </a:r>
          </a:p>
        </p:txBody>
      </p:sp>
      <p:sp>
        <p:nvSpPr>
          <p:cNvPr id="7" name="Rectangle 6">
            <a:extLst>
              <a:ext uri="{FF2B5EF4-FFF2-40B4-BE49-F238E27FC236}">
                <a16:creationId xmlns:a16="http://schemas.microsoft.com/office/drawing/2014/main" id="{CF17F42B-F9F0-45FD-B851-0AE0B8F654A4}"/>
              </a:ext>
            </a:extLst>
          </p:cNvPr>
          <p:cNvSpPr/>
          <p:nvPr/>
        </p:nvSpPr>
        <p:spPr>
          <a:xfrm>
            <a:off x="4566008" y="751344"/>
            <a:ext cx="6894580" cy="5355312"/>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Government reports estimate that millions of Americans have experienced long COVID.</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These conditions can present as different types and combinations of health problems for different lengths of time.</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Symptoms associated with long COVID include fatigue, shortness of breath, muscle pain, cough, headache, joint pain, chest pain, an altered sense of smell, diarrhea, and altered taste. </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Symptoms can be severe enough to affect an individual’s ability to function, including their ability to work. </a:t>
            </a:r>
          </a:p>
        </p:txBody>
      </p:sp>
      <p:sp>
        <p:nvSpPr>
          <p:cNvPr id="6" name="TextBox 5">
            <a:extLst>
              <a:ext uri="{FF2B5EF4-FFF2-40B4-BE49-F238E27FC236}">
                <a16:creationId xmlns:a16="http://schemas.microsoft.com/office/drawing/2014/main" id="{DD1CA302-900B-5E23-6FC4-7664C06732B0}"/>
              </a:ext>
            </a:extLst>
          </p:cNvPr>
          <p:cNvSpPr txBox="1"/>
          <p:nvPr/>
        </p:nvSpPr>
        <p:spPr>
          <a:xfrm>
            <a:off x="442377" y="6243593"/>
            <a:ext cx="824726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AskEARN.org/publication/Supporting-Employees-with-Long-COVID</a:t>
            </a: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304A6B8E-8AE5-FA29-489E-34AED2009C5C}"/>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34434" y="6000750"/>
            <a:ext cx="1810959" cy="548640"/>
          </a:xfrm>
          <a:prstGeom prst="rect">
            <a:avLst/>
          </a:prstGeom>
        </p:spPr>
      </p:pic>
      <p:sp>
        <p:nvSpPr>
          <p:cNvPr id="8" name="Slide Number Placeholder 3">
            <a:extLst>
              <a:ext uri="{FF2B5EF4-FFF2-40B4-BE49-F238E27FC236}">
                <a16:creationId xmlns:a16="http://schemas.microsoft.com/office/drawing/2014/main" id="{2B38DB0F-3EF8-E08F-51F9-DDFA8852A55E}"/>
              </a:ext>
            </a:extLst>
          </p:cNvPr>
          <p:cNvSpPr>
            <a:spLocks noGrp="1"/>
          </p:cNvSpPr>
          <p:nvPr>
            <p:ph type="sldNum" sz="quarter" idx="12"/>
          </p:nvPr>
        </p:nvSpPr>
        <p:spPr>
          <a:xfrm>
            <a:off x="10692959" y="61893"/>
            <a:ext cx="1052508"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57F1E4F-1CFF-5643-939E-217C01CDF565}" type="slidenum">
              <a:rPr kumimoji="0" lang="en-US" b="0" i="0" u="none" strike="noStrike" kern="1200" cap="none" spc="0" normalizeH="0" baseline="0" noProof="0" smtClean="0">
                <a:ln>
                  <a:noFill/>
                </a:ln>
                <a:effectLst/>
                <a:uLnTx/>
                <a:uFillTx/>
                <a:latin typeface="Arial Nova" panose="020B0504020202020204" pitchFamily="34" charset="0"/>
                <a:ea typeface="+mn-ea"/>
                <a:cs typeface="+mn-cs"/>
              </a:rPr>
              <a:pPr marL="0" marR="0" lvl="0" indent="0" defTabSz="457200" rtl="0" eaLnBrk="1" fontAlgn="auto" latinLnBrk="0" hangingPunct="1">
                <a:spcBef>
                  <a:spcPts val="0"/>
                </a:spcBef>
                <a:spcAft>
                  <a:spcPts val="600"/>
                </a:spcAft>
                <a:buClrTx/>
                <a:buSzTx/>
                <a:buFontTx/>
                <a:buNone/>
                <a:tabLst/>
                <a:defRPr/>
              </a:pPr>
              <a:t>23</a:t>
            </a:fld>
            <a:endParaRPr kumimoji="0" lang="en-US" b="0" i="0" u="none" strike="noStrike" kern="1200" cap="none" spc="0" normalizeH="0" baseline="0" noProof="0" dirty="0">
              <a:ln>
                <a:noFill/>
              </a:ln>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0576280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8" name="Rectangle 17">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E59857E-21C3-8059-ED13-162827E460E9}"/>
              </a:ext>
            </a:extLst>
          </p:cNvPr>
          <p:cNvSpPr>
            <a:spLocks noGrp="1"/>
          </p:cNvSpPr>
          <p:nvPr>
            <p:ph type="title"/>
          </p:nvPr>
        </p:nvSpPr>
        <p:spPr>
          <a:xfrm>
            <a:off x="521815" y="1448094"/>
            <a:ext cx="3548599" cy="1262011"/>
          </a:xfrm>
        </p:spPr>
        <p:txBody>
          <a:bodyPr>
            <a:noAutofit/>
          </a:bodyPr>
          <a:lstStyle/>
          <a:p>
            <a:pPr>
              <a:lnSpc>
                <a:spcPct val="90000"/>
              </a:lnSpc>
            </a:pPr>
            <a:r>
              <a:rPr lang="en-US" sz="2600" dirty="0"/>
              <a:t>SUPPORTING EMPLOYEES WITH LONG COVID: </a:t>
            </a:r>
            <a:br>
              <a:rPr lang="en-US" sz="2600" dirty="0"/>
            </a:br>
            <a:r>
              <a:rPr lang="en-US" sz="2600" dirty="0"/>
              <a:t>A GUIDE FOR EMPLOYERS (2)</a:t>
            </a:r>
          </a:p>
        </p:txBody>
      </p:sp>
      <p:sp>
        <p:nvSpPr>
          <p:cNvPr id="3" name="Content Placeholder 2">
            <a:extLst>
              <a:ext uri="{FF2B5EF4-FFF2-40B4-BE49-F238E27FC236}">
                <a16:creationId xmlns:a16="http://schemas.microsoft.com/office/drawing/2014/main" id="{CCA2DFDB-ACA2-B64E-92ED-8E7E8BF7B2B5}"/>
              </a:ext>
            </a:extLst>
          </p:cNvPr>
          <p:cNvSpPr>
            <a:spLocks noGrp="1"/>
          </p:cNvSpPr>
          <p:nvPr>
            <p:ph idx="1"/>
          </p:nvPr>
        </p:nvSpPr>
        <p:spPr>
          <a:xfrm>
            <a:off x="591225" y="2908596"/>
            <a:ext cx="3409782" cy="1023393"/>
          </a:xfrm>
        </p:spPr>
        <p:txBody>
          <a:bodyPr>
            <a:normAutofit/>
          </a:bodyPr>
          <a:lstStyle/>
          <a:p>
            <a:pPr marL="0" indent="0">
              <a:lnSpc>
                <a:spcPct val="90000"/>
              </a:lnSpc>
              <a:buClr>
                <a:schemeClr val="bg1"/>
              </a:buClr>
              <a:buNone/>
            </a:pPr>
            <a:r>
              <a:rPr lang="en-US" sz="2400" dirty="0">
                <a:solidFill>
                  <a:schemeClr val="bg1"/>
                </a:solidFill>
              </a:rPr>
              <a:t>How does long COVID affect the workplace?</a:t>
            </a:r>
          </a:p>
        </p:txBody>
      </p:sp>
      <p:sp>
        <p:nvSpPr>
          <p:cNvPr id="7" name="Rectangle 6">
            <a:extLst>
              <a:ext uri="{FF2B5EF4-FFF2-40B4-BE49-F238E27FC236}">
                <a16:creationId xmlns:a16="http://schemas.microsoft.com/office/drawing/2014/main" id="{525EE172-505A-44A7-9F99-7C5FFFAE6D90}"/>
              </a:ext>
            </a:extLst>
          </p:cNvPr>
          <p:cNvSpPr/>
          <p:nvPr/>
        </p:nvSpPr>
        <p:spPr>
          <a:xfrm>
            <a:off x="4666654" y="1028343"/>
            <a:ext cx="7008545" cy="4801314"/>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Long COVID is contributing to a current, national labor shortage.</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U.S. Chamber of Commerce and Accenture, predicted this labor shortage is expected to continue in the post-pandemic period.</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Because the competition for labor is intense, and hiring and training new employees can be costly, employers would benefit from exploring ways to support and retain current employees, including those with long COVID.</a:t>
            </a:r>
          </a:p>
        </p:txBody>
      </p:sp>
      <p:sp>
        <p:nvSpPr>
          <p:cNvPr id="6" name="TextBox 5">
            <a:extLst>
              <a:ext uri="{FF2B5EF4-FFF2-40B4-BE49-F238E27FC236}">
                <a16:creationId xmlns:a16="http://schemas.microsoft.com/office/drawing/2014/main" id="{DD1CA302-900B-5E23-6FC4-7664C06732B0}"/>
              </a:ext>
            </a:extLst>
          </p:cNvPr>
          <p:cNvSpPr txBox="1"/>
          <p:nvPr/>
        </p:nvSpPr>
        <p:spPr>
          <a:xfrm>
            <a:off x="442377" y="6243593"/>
            <a:ext cx="824726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AskEARN.org/publication/Supporting-Employees-with-Long-COVID</a:t>
            </a: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304A6B8E-8AE5-FA29-489E-34AED2009C5C}"/>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34434" y="6000750"/>
            <a:ext cx="1810959" cy="548640"/>
          </a:xfrm>
          <a:prstGeom prst="rect">
            <a:avLst/>
          </a:prstGeom>
        </p:spPr>
      </p:pic>
      <p:sp>
        <p:nvSpPr>
          <p:cNvPr id="8" name="Slide Number Placeholder 3">
            <a:extLst>
              <a:ext uri="{FF2B5EF4-FFF2-40B4-BE49-F238E27FC236}">
                <a16:creationId xmlns:a16="http://schemas.microsoft.com/office/drawing/2014/main" id="{7E5DC080-4FBB-28FC-05CB-F34850FD77D9}"/>
              </a:ext>
            </a:extLst>
          </p:cNvPr>
          <p:cNvSpPr>
            <a:spLocks noGrp="1"/>
          </p:cNvSpPr>
          <p:nvPr>
            <p:ph type="sldNum" sz="quarter" idx="12"/>
          </p:nvPr>
        </p:nvSpPr>
        <p:spPr>
          <a:xfrm>
            <a:off x="10692959" y="61893"/>
            <a:ext cx="1052508"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57F1E4F-1CFF-5643-939E-217C01CDF565}" type="slidenum">
              <a:rPr kumimoji="0" lang="en-US" b="0" i="0" u="none" strike="noStrike" kern="1200" cap="none" spc="0" normalizeH="0" baseline="0" noProof="0" smtClean="0">
                <a:ln>
                  <a:noFill/>
                </a:ln>
                <a:effectLst/>
                <a:uLnTx/>
                <a:uFillTx/>
                <a:latin typeface="Arial Nova" panose="020B0504020202020204" pitchFamily="34" charset="0"/>
                <a:ea typeface="+mn-ea"/>
                <a:cs typeface="+mn-cs"/>
              </a:rPr>
              <a:pPr marL="0" marR="0" lvl="0" indent="0" defTabSz="457200" rtl="0" eaLnBrk="1" fontAlgn="auto" latinLnBrk="0" hangingPunct="1">
                <a:spcBef>
                  <a:spcPts val="0"/>
                </a:spcBef>
                <a:spcAft>
                  <a:spcPts val="600"/>
                </a:spcAft>
                <a:buClrTx/>
                <a:buSzTx/>
                <a:buFontTx/>
                <a:buNone/>
                <a:tabLst/>
                <a:defRPr/>
              </a:pPr>
              <a:t>24</a:t>
            </a:fld>
            <a:endParaRPr kumimoji="0" lang="en-US" b="0" i="0" u="none" strike="noStrike" kern="1200" cap="none" spc="0" normalizeH="0" baseline="0" noProof="0" dirty="0">
              <a:ln>
                <a:noFill/>
              </a:ln>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025431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8" name="Rectangle 17">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E59857E-21C3-8059-ED13-162827E460E9}"/>
              </a:ext>
            </a:extLst>
          </p:cNvPr>
          <p:cNvSpPr>
            <a:spLocks noGrp="1"/>
          </p:cNvSpPr>
          <p:nvPr>
            <p:ph type="title"/>
          </p:nvPr>
        </p:nvSpPr>
        <p:spPr>
          <a:xfrm>
            <a:off x="587580" y="1448992"/>
            <a:ext cx="3558630" cy="1262011"/>
          </a:xfrm>
        </p:spPr>
        <p:txBody>
          <a:bodyPr>
            <a:noAutofit/>
          </a:bodyPr>
          <a:lstStyle/>
          <a:p>
            <a:pPr>
              <a:lnSpc>
                <a:spcPct val="90000"/>
              </a:lnSpc>
            </a:pPr>
            <a:r>
              <a:rPr lang="en-US" sz="2600" dirty="0"/>
              <a:t>SUPPORTING EMPLOYEES WITH LONG COVID: </a:t>
            </a:r>
            <a:br>
              <a:rPr lang="en-US" sz="2600" dirty="0"/>
            </a:br>
            <a:r>
              <a:rPr lang="en-US" sz="2600" dirty="0"/>
              <a:t>A GUIDE FOR EMPLOYERS (3)</a:t>
            </a:r>
          </a:p>
        </p:txBody>
      </p:sp>
      <p:sp>
        <p:nvSpPr>
          <p:cNvPr id="3" name="Content Placeholder 2">
            <a:extLst>
              <a:ext uri="{FF2B5EF4-FFF2-40B4-BE49-F238E27FC236}">
                <a16:creationId xmlns:a16="http://schemas.microsoft.com/office/drawing/2014/main" id="{CCA2DFDB-ACA2-B64E-92ED-8E7E8BF7B2B5}"/>
              </a:ext>
            </a:extLst>
          </p:cNvPr>
          <p:cNvSpPr>
            <a:spLocks noGrp="1"/>
          </p:cNvSpPr>
          <p:nvPr>
            <p:ph idx="1"/>
          </p:nvPr>
        </p:nvSpPr>
        <p:spPr>
          <a:xfrm>
            <a:off x="591224" y="2954049"/>
            <a:ext cx="3409782" cy="1564306"/>
          </a:xfrm>
        </p:spPr>
        <p:txBody>
          <a:bodyPr>
            <a:normAutofit/>
          </a:bodyPr>
          <a:lstStyle/>
          <a:p>
            <a:pPr marL="0" indent="0">
              <a:lnSpc>
                <a:spcPct val="90000"/>
              </a:lnSpc>
              <a:buClr>
                <a:schemeClr val="bg1"/>
              </a:buClr>
              <a:buNone/>
            </a:pPr>
            <a:r>
              <a:rPr lang="en-US" sz="2400" dirty="0">
                <a:solidFill>
                  <a:schemeClr val="bg1"/>
                </a:solidFill>
              </a:rPr>
              <a:t>How can employers support and retain employees with </a:t>
            </a:r>
            <a:br>
              <a:rPr lang="en-US" sz="2400" dirty="0">
                <a:solidFill>
                  <a:schemeClr val="bg1"/>
                </a:solidFill>
              </a:rPr>
            </a:br>
            <a:r>
              <a:rPr lang="en-US" sz="2400" dirty="0">
                <a:solidFill>
                  <a:schemeClr val="bg1"/>
                </a:solidFill>
              </a:rPr>
              <a:t>long COVID?</a:t>
            </a:r>
          </a:p>
        </p:txBody>
      </p:sp>
      <p:sp>
        <p:nvSpPr>
          <p:cNvPr id="7" name="Rectangle 6">
            <a:extLst>
              <a:ext uri="{FF2B5EF4-FFF2-40B4-BE49-F238E27FC236}">
                <a16:creationId xmlns:a16="http://schemas.microsoft.com/office/drawing/2014/main" id="{87C5252D-41B1-428B-BBBD-D97728AC3F3B}"/>
              </a:ext>
            </a:extLst>
          </p:cNvPr>
          <p:cNvSpPr/>
          <p:nvPr/>
        </p:nvSpPr>
        <p:spPr>
          <a:xfrm>
            <a:off x="4592231" y="702155"/>
            <a:ext cx="7153748" cy="4985980"/>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Employers can support and retain employees with </a:t>
            </a:r>
            <a:r>
              <a:rPr lang="en-US" sz="2400" dirty="0">
                <a:solidFill>
                  <a:srgbClr val="002060"/>
                </a:solidFill>
                <a:latin typeface="Arial Nova" panose="020B0504020202020204" pitchFamily="34" charset="0"/>
              </a:rPr>
              <a:t>l</a:t>
            </a:r>
            <a:r>
              <a:rPr kumimoji="0" lang="en-US" sz="2400" b="0" i="0" u="none" strike="noStrike" kern="1200" cap="none" spc="0" normalizeH="0" baseline="0" noProof="0" dirty="0" err="1">
                <a:ln>
                  <a:noFill/>
                </a:ln>
                <a:solidFill>
                  <a:srgbClr val="002060"/>
                </a:solidFill>
                <a:effectLst/>
                <a:uLnTx/>
                <a:uFillTx/>
                <a:latin typeface="Arial Nova" panose="020B0504020202020204" pitchFamily="34" charset="0"/>
                <a:ea typeface="+mn-ea"/>
                <a:cs typeface="+mn-cs"/>
              </a:rPr>
              <a:t>ong</a:t>
            </a:r>
            <a:r>
              <a:rPr kumimoji="0" lang="en-US" sz="24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 COVID by providing effective accommodations when needed.</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There are benefits to providing accommodations beyond fulfilling legal obligations.</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When exploring accommodations for employees with long COVID, start by asking the employee for suggestions — employees are often the best resource for effective accommodation ideas.</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Provide workplace flexibility, such as telework and flexible scheduling, as a benefit of employment.</a:t>
            </a:r>
          </a:p>
        </p:txBody>
      </p:sp>
      <p:sp>
        <p:nvSpPr>
          <p:cNvPr id="6" name="TextBox 5">
            <a:extLst>
              <a:ext uri="{FF2B5EF4-FFF2-40B4-BE49-F238E27FC236}">
                <a16:creationId xmlns:a16="http://schemas.microsoft.com/office/drawing/2014/main" id="{DD1CA302-900B-5E23-6FC4-7664C06732B0}"/>
              </a:ext>
            </a:extLst>
          </p:cNvPr>
          <p:cNvSpPr txBox="1"/>
          <p:nvPr/>
        </p:nvSpPr>
        <p:spPr>
          <a:xfrm>
            <a:off x="442377" y="6243593"/>
            <a:ext cx="824726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AskEARN.org/publication/Supporting-Employees-with-Long-COVID</a:t>
            </a: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304A6B8E-8AE5-FA29-489E-34AED2009C5C}"/>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34434" y="6000750"/>
            <a:ext cx="1810959" cy="548640"/>
          </a:xfrm>
          <a:prstGeom prst="rect">
            <a:avLst/>
          </a:prstGeom>
        </p:spPr>
      </p:pic>
      <p:sp>
        <p:nvSpPr>
          <p:cNvPr id="8" name="Slide Number Placeholder 3">
            <a:extLst>
              <a:ext uri="{FF2B5EF4-FFF2-40B4-BE49-F238E27FC236}">
                <a16:creationId xmlns:a16="http://schemas.microsoft.com/office/drawing/2014/main" id="{D6E11E91-34CE-60B5-8CFD-C19FD667D116}"/>
              </a:ext>
            </a:extLst>
          </p:cNvPr>
          <p:cNvSpPr>
            <a:spLocks noGrp="1"/>
          </p:cNvSpPr>
          <p:nvPr>
            <p:ph type="sldNum" sz="quarter" idx="12"/>
          </p:nvPr>
        </p:nvSpPr>
        <p:spPr>
          <a:xfrm>
            <a:off x="10692959" y="61893"/>
            <a:ext cx="1052508"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57F1E4F-1CFF-5643-939E-217C01CDF565}" type="slidenum">
              <a:rPr kumimoji="0" lang="en-US" b="0" i="0" u="none" strike="noStrike" kern="1200" cap="none" spc="0" normalizeH="0" baseline="0" noProof="0" smtClean="0">
                <a:ln>
                  <a:noFill/>
                </a:ln>
                <a:effectLst/>
                <a:uLnTx/>
                <a:uFillTx/>
                <a:latin typeface="Arial Nova" panose="020B0504020202020204" pitchFamily="34" charset="0"/>
                <a:ea typeface="+mn-ea"/>
                <a:cs typeface="+mn-cs"/>
              </a:rPr>
              <a:pPr marL="0" marR="0" lvl="0" indent="0" defTabSz="457200" rtl="0" eaLnBrk="1" fontAlgn="auto" latinLnBrk="0" hangingPunct="1">
                <a:spcBef>
                  <a:spcPts val="0"/>
                </a:spcBef>
                <a:spcAft>
                  <a:spcPts val="600"/>
                </a:spcAft>
                <a:buClrTx/>
                <a:buSzTx/>
                <a:buFontTx/>
                <a:buNone/>
                <a:tabLst/>
                <a:defRPr/>
              </a:pPr>
              <a:t>25</a:t>
            </a:fld>
            <a:endParaRPr kumimoji="0" lang="en-US" b="0" i="0" u="none" strike="noStrike" kern="1200" cap="none" spc="0" normalizeH="0" baseline="0" noProof="0" dirty="0">
              <a:ln>
                <a:noFill/>
              </a:ln>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517112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16:creationId xmlns:a16="http://schemas.microsoft.com/office/drawing/2014/main" id="{493D4EDA-58E0-40CC-B3CA-14CDEB349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6" name="Content Placeholder 5">
            <a:extLst>
              <a:ext uri="{FF2B5EF4-FFF2-40B4-BE49-F238E27FC236}">
                <a16:creationId xmlns:a16="http://schemas.microsoft.com/office/drawing/2014/main" id="{A490F210-747D-4511-9BA2-4E4C63390B87}"/>
              </a:ext>
              <a:ext uri="{C183D7F6-B498-43B3-948B-1728B52AA6E4}">
                <adec:decorative xmlns:adec="http://schemas.microsoft.com/office/drawing/2017/decorative" val="1"/>
              </a:ext>
            </a:extLst>
          </p:cNvPr>
          <p:cNvPicPr>
            <a:picLocks noGrp="1" noChangeAspect="1"/>
          </p:cNvPicPr>
          <p:nvPr>
            <p:ph idx="1"/>
          </p:nvPr>
        </p:nvPicPr>
        <p:blipFill>
          <a:blip r:embed="rId3"/>
          <a:srcRect t="284" b="284"/>
          <a:stretch/>
        </p:blipFill>
        <p:spPr>
          <a:xfrm>
            <a:off x="0" y="0"/>
            <a:ext cx="12252960" cy="6858000"/>
          </a:xfrm>
          <a:prstGeom prst="rect">
            <a:avLst/>
          </a:prstGeom>
        </p:spPr>
      </p:pic>
      <p:grpSp>
        <p:nvGrpSpPr>
          <p:cNvPr id="21" name="Group 20">
            <a:extLst>
              <a:ext uri="{FF2B5EF4-FFF2-40B4-BE49-F238E27FC236}">
                <a16:creationId xmlns:a16="http://schemas.microsoft.com/office/drawing/2014/main" id="{AA9EB0BC-A85E-4C26-B355-5DFCEF6CCB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2" name="Rectangle 21">
              <a:extLst>
                <a:ext uri="{FF2B5EF4-FFF2-40B4-BE49-F238E27FC236}">
                  <a16:creationId xmlns:a16="http://schemas.microsoft.com/office/drawing/2014/main" id="{3643E56B-BD42-413D-B17D-7958270F5D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CAA07C"/>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96C04F74-9467-4FA5-95DC-8D481A297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CAA07C"/>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D73DE1C3-5C37-42E9-A3F0-256F19383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CAA07C"/>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4A2E7EC3-E07C-46CE-9B25-41865A506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2B9FEA2-1A90-45FF-A671-F287D90BC4E5}"/>
              </a:ext>
            </a:extLst>
          </p:cNvPr>
          <p:cNvSpPr>
            <a:spLocks noGrp="1"/>
          </p:cNvSpPr>
          <p:nvPr>
            <p:ph type="title"/>
          </p:nvPr>
        </p:nvSpPr>
        <p:spPr>
          <a:xfrm>
            <a:off x="581191" y="4572000"/>
            <a:ext cx="10993549" cy="1749262"/>
          </a:xfrm>
        </p:spPr>
        <p:txBody>
          <a:bodyPr vert="horz" lIns="91440" tIns="45720" rIns="91440" bIns="45720" rtlCol="0" anchor="ctr">
            <a:normAutofit/>
          </a:bodyPr>
          <a:lstStyle/>
          <a:p>
            <a:pPr algn="ctr"/>
            <a:r>
              <a:rPr lang="en-US" sz="4000" dirty="0"/>
              <a:t>Accommodation Process Tips</a:t>
            </a:r>
            <a:br>
              <a:rPr lang="en-US" sz="4000" dirty="0"/>
            </a:br>
            <a:r>
              <a:rPr lang="en-US" sz="1800" dirty="0"/>
              <a:t>Tracie D</a:t>
            </a:r>
            <a:r>
              <a:rPr lang="en-US" sz="1800" cap="none" dirty="0"/>
              <a:t>e</a:t>
            </a:r>
            <a:r>
              <a:rPr lang="en-US" sz="1800" dirty="0"/>
              <a:t>Freitas, JAN</a:t>
            </a:r>
            <a:endParaRPr lang="en-US" sz="4000" dirty="0"/>
          </a:p>
        </p:txBody>
      </p:sp>
      <p:sp>
        <p:nvSpPr>
          <p:cNvPr id="16" name="Slide Number Placeholder 3">
            <a:extLst>
              <a:ext uri="{FF2B5EF4-FFF2-40B4-BE49-F238E27FC236}">
                <a16:creationId xmlns:a16="http://schemas.microsoft.com/office/drawing/2014/main" id="{646A3142-7A57-45E0-BFC8-D7908672DA6E}"/>
              </a:ext>
            </a:extLst>
          </p:cNvPr>
          <p:cNvSpPr>
            <a:spLocks noGrp="1"/>
          </p:cNvSpPr>
          <p:nvPr>
            <p:ph type="sldNum" sz="quarter" idx="12"/>
          </p:nvPr>
        </p:nvSpPr>
        <p:spPr>
          <a:xfrm>
            <a:off x="10683560" y="77850"/>
            <a:ext cx="105251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1A32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600" b="0" i="0" u="none" strike="noStrike" kern="1200" cap="none" spc="0" normalizeH="0" baseline="0" noProof="0" dirty="0">
              <a:ln>
                <a:noFill/>
              </a:ln>
              <a:solidFill>
                <a:srgbClr val="1A32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7455303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EC00E-7FD8-2E1D-2057-FEE90E6CEF4B}"/>
              </a:ext>
            </a:extLst>
          </p:cNvPr>
          <p:cNvSpPr>
            <a:spLocks noGrp="1"/>
          </p:cNvSpPr>
          <p:nvPr>
            <p:ph type="title"/>
          </p:nvPr>
        </p:nvSpPr>
        <p:spPr/>
        <p:txBody>
          <a:bodyPr/>
          <a:lstStyle/>
          <a:p>
            <a:r>
              <a:rPr lang="en-US" dirty="0"/>
              <a:t>Long COVID-Related Accommodation Process Challenges</a:t>
            </a:r>
          </a:p>
        </p:txBody>
      </p:sp>
      <p:sp>
        <p:nvSpPr>
          <p:cNvPr id="3" name="Content Placeholder 2">
            <a:extLst>
              <a:ext uri="{FF2B5EF4-FFF2-40B4-BE49-F238E27FC236}">
                <a16:creationId xmlns:a16="http://schemas.microsoft.com/office/drawing/2014/main" id="{B9118165-A699-FB79-393E-DDBB8593B760}"/>
              </a:ext>
            </a:extLst>
          </p:cNvPr>
          <p:cNvSpPr>
            <a:spLocks noGrp="1"/>
          </p:cNvSpPr>
          <p:nvPr>
            <p:ph idx="1"/>
          </p:nvPr>
        </p:nvSpPr>
        <p:spPr/>
        <p:txBody>
          <a:bodyPr/>
          <a:lstStyle/>
          <a:p>
            <a:r>
              <a:rPr lang="en-US" sz="2400" dirty="0"/>
              <a:t>Concerns about disclosing medical condition and stigma</a:t>
            </a:r>
          </a:p>
          <a:p>
            <a:r>
              <a:rPr lang="en-US" sz="2400" dirty="0"/>
              <a:t>Lack of consistency in how long COVID is defined and diagnosed, directly impacting whether accommodations are provided</a:t>
            </a:r>
          </a:p>
          <a:p>
            <a:r>
              <a:rPr lang="en-US" sz="2400" dirty="0"/>
              <a:t>Lack of employer understanding of ADA requirements and how to support workers with long COVID</a:t>
            </a:r>
          </a:p>
          <a:p>
            <a:endParaRPr lang="en-US" dirty="0"/>
          </a:p>
        </p:txBody>
      </p:sp>
      <p:sp>
        <p:nvSpPr>
          <p:cNvPr id="5" name="Slide Number Placeholder 3">
            <a:extLst>
              <a:ext uri="{FF2B5EF4-FFF2-40B4-BE49-F238E27FC236}">
                <a16:creationId xmlns:a16="http://schemas.microsoft.com/office/drawing/2014/main" id="{6BF350A3-EC75-266A-ABC1-FFDE585065E4}"/>
              </a:ext>
            </a:extLst>
          </p:cNvPr>
          <p:cNvSpPr>
            <a:spLocks noGrp="1"/>
          </p:cNvSpPr>
          <p:nvPr>
            <p:ph type="sldNum" sz="quarter" idx="12"/>
          </p:nvPr>
        </p:nvSpPr>
        <p:spPr>
          <a:xfrm>
            <a:off x="10692959" y="61893"/>
            <a:ext cx="1052508"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chemeClr val="accent1"/>
                </a:solidFill>
                <a:effectLst/>
                <a:uLnTx/>
                <a:uFillTx/>
                <a:latin typeface="Arial Nova" panose="020B0504020202020204" pitchFamily="34" charset="0"/>
                <a:ea typeface="+mn-ea"/>
                <a:cs typeface="+mn-cs"/>
              </a:rPr>
              <a:pPr marL="0" marR="0" lvl="0" indent="0" defTabSz="457200" rtl="0" eaLnBrk="1" fontAlgn="auto" latinLnBrk="0" hangingPunct="1">
                <a:spcBef>
                  <a:spcPts val="0"/>
                </a:spcBef>
                <a:spcAft>
                  <a:spcPts val="600"/>
                </a:spcAft>
                <a:buClrTx/>
                <a:buSzTx/>
                <a:buFontTx/>
                <a:buNone/>
                <a:tabLst/>
                <a:defRPr/>
              </a:pPr>
              <a:t>27</a:t>
            </a:fld>
            <a:endParaRPr kumimoji="0" lang="en-US" b="0" i="0" u="none" strike="noStrike" kern="1200" cap="none" spc="0" normalizeH="0" baseline="0" noProof="0" dirty="0">
              <a:ln>
                <a:noFill/>
              </a:ln>
              <a:solidFill>
                <a:schemeClr val="accent1"/>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334204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944E3-F3CB-49DA-8C07-4124131ECA27}"/>
              </a:ext>
            </a:extLst>
          </p:cNvPr>
          <p:cNvSpPr>
            <a:spLocks noGrp="1"/>
          </p:cNvSpPr>
          <p:nvPr>
            <p:ph type="title"/>
          </p:nvPr>
        </p:nvSpPr>
        <p:spPr>
          <a:xfrm>
            <a:off x="581192" y="702156"/>
            <a:ext cx="11029616" cy="1013800"/>
          </a:xfrm>
        </p:spPr>
        <p:txBody>
          <a:bodyPr>
            <a:normAutofit/>
          </a:bodyPr>
          <a:lstStyle/>
          <a:p>
            <a:r>
              <a:rPr lang="en-US" dirty="0"/>
              <a:t>Long COVID &amp; the AMENDED ADA Definition of Disability</a:t>
            </a:r>
          </a:p>
        </p:txBody>
      </p:sp>
      <p:sp>
        <p:nvSpPr>
          <p:cNvPr id="3" name="Content Placeholder 2">
            <a:extLst>
              <a:ext uri="{FF2B5EF4-FFF2-40B4-BE49-F238E27FC236}">
                <a16:creationId xmlns:a16="http://schemas.microsoft.com/office/drawing/2014/main" id="{F55DA478-89C1-4EF9-AA78-1F5CCAA900B6}"/>
              </a:ext>
            </a:extLst>
          </p:cNvPr>
          <p:cNvSpPr>
            <a:spLocks noGrp="1"/>
          </p:cNvSpPr>
          <p:nvPr>
            <p:ph idx="1"/>
          </p:nvPr>
        </p:nvSpPr>
        <p:spPr>
          <a:xfrm>
            <a:off x="581192" y="2025158"/>
            <a:ext cx="7225075" cy="4350241"/>
          </a:xfrm>
        </p:spPr>
        <p:txBody>
          <a:bodyPr>
            <a:normAutofit fontScale="92500" lnSpcReduction="10000"/>
          </a:bodyPr>
          <a:lstStyle/>
          <a:p>
            <a:pPr>
              <a:spcAft>
                <a:spcPts val="1200"/>
              </a:spcAft>
            </a:pPr>
            <a:r>
              <a:rPr lang="en-US" sz="2400" dirty="0"/>
              <a:t>Given the ADA’s directive to construe disability broadly, err on the side of finding coverage </a:t>
            </a:r>
            <a:br>
              <a:rPr lang="en-US" sz="2400" dirty="0"/>
            </a:br>
            <a:r>
              <a:rPr lang="en-US" sz="2400" dirty="0"/>
              <a:t>if debatable </a:t>
            </a:r>
          </a:p>
          <a:p>
            <a:pPr>
              <a:spcAft>
                <a:spcPts val="1200"/>
              </a:spcAft>
            </a:pPr>
            <a:r>
              <a:rPr lang="en-US" sz="2400" dirty="0"/>
              <a:t>Focus on whether a reasonable accommodation can be provided</a:t>
            </a:r>
          </a:p>
          <a:p>
            <a:pPr>
              <a:spcAft>
                <a:spcPts val="1200"/>
              </a:spcAft>
            </a:pPr>
            <a:r>
              <a:rPr lang="en-US" sz="2400" dirty="0"/>
              <a:t>Remember employers are free to provide accommodations even if someone doesn’t meet the ADA definition of disability</a:t>
            </a:r>
          </a:p>
          <a:p>
            <a:pPr marL="0" marR="0" lvl="0" indent="0" algn="l" defTabSz="914400" rtl="0" eaLnBrk="0" fontAlgn="base" latinLnBrk="0" hangingPunct="0">
              <a:lnSpc>
                <a:spcPct val="100000"/>
              </a:lnSpc>
              <a:spcBef>
                <a:spcPct val="20000"/>
              </a:spcBef>
              <a:spcAft>
                <a:spcPts val="1200"/>
              </a:spcAft>
              <a:buClrTx/>
              <a:buSzTx/>
              <a:buNone/>
              <a:tabLst/>
              <a:defRPr/>
            </a:pPr>
            <a:r>
              <a:rPr kumimoji="0" lang="en-US" sz="2200" b="0" i="0" u="none" strike="noStrike" kern="1200" cap="none" spc="0" normalizeH="0" baseline="0" noProof="0" dirty="0">
                <a:ln>
                  <a:noFill/>
                </a:ln>
                <a:solidFill>
                  <a:srgbClr val="0070C0"/>
                </a:solidFill>
                <a:effectLst/>
                <a:uLnTx/>
                <a:uFillTx/>
                <a:hlinkClick r:id="rId3">
                  <a:extLst>
                    <a:ext uri="{A12FA001-AC4F-418D-AE19-62706E023703}">
                      <ahyp:hlinkClr xmlns:ahyp="http://schemas.microsoft.com/office/drawing/2018/hyperlinkcolor" val="tx"/>
                    </a:ext>
                  </a:extLst>
                </a:hlinkClick>
              </a:rPr>
              <a:t>What You Should Know About COVID-19 and the ADA, </a:t>
            </a:r>
            <a:br>
              <a:rPr kumimoji="0" lang="en-US" sz="2200" b="0" i="0" u="none" strike="noStrike" kern="1200" cap="none" spc="0" normalizeH="0" baseline="0" noProof="0" dirty="0">
                <a:ln>
                  <a:noFill/>
                </a:ln>
                <a:solidFill>
                  <a:srgbClr val="0070C0"/>
                </a:solidFill>
                <a:effectLst/>
                <a:uLnTx/>
                <a:uFillTx/>
                <a:hlinkClick r:id="rId3">
                  <a:extLst>
                    <a:ext uri="{A12FA001-AC4F-418D-AE19-62706E023703}">
                      <ahyp:hlinkClr xmlns:ahyp="http://schemas.microsoft.com/office/drawing/2018/hyperlinkcolor" val="tx"/>
                    </a:ext>
                  </a:extLst>
                </a:hlinkClick>
              </a:rPr>
            </a:br>
            <a:r>
              <a:rPr kumimoji="0" lang="en-US" sz="2200" b="0" i="0" u="none" strike="noStrike" kern="1200" cap="none" spc="0" normalizeH="0" baseline="0" noProof="0" dirty="0">
                <a:ln>
                  <a:noFill/>
                </a:ln>
                <a:solidFill>
                  <a:srgbClr val="0070C0"/>
                </a:solidFill>
                <a:effectLst/>
                <a:uLnTx/>
                <a:uFillTx/>
                <a:hlinkClick r:id="rId3">
                  <a:extLst>
                    <a:ext uri="{A12FA001-AC4F-418D-AE19-62706E023703}">
                      <ahyp:hlinkClr xmlns:ahyp="http://schemas.microsoft.com/office/drawing/2018/hyperlinkcolor" val="tx"/>
                    </a:ext>
                  </a:extLst>
                </a:hlinkClick>
              </a:rPr>
              <a:t>the Rehabilitation Act, and Other EEO Laws</a:t>
            </a:r>
            <a:r>
              <a:rPr kumimoji="0" lang="en-US" sz="2200" b="0" i="0" u="none" strike="noStrike" kern="1200" cap="none" spc="0" normalizeH="0" baseline="0" noProof="0" dirty="0">
                <a:ln>
                  <a:noFill/>
                </a:ln>
                <a:solidFill>
                  <a:srgbClr val="0070C0"/>
                </a:solidFill>
                <a:effectLst/>
                <a:uLnTx/>
                <a:uFillTx/>
              </a:rPr>
              <a:t> </a:t>
            </a:r>
            <a:r>
              <a:rPr kumimoji="0" lang="en-US" sz="2200" b="0" i="0" u="none" strike="noStrike" kern="1200" cap="none" spc="0" normalizeH="0" baseline="0" noProof="0" dirty="0">
                <a:ln>
                  <a:noFill/>
                </a:ln>
                <a:solidFill>
                  <a:srgbClr val="002C5F"/>
                </a:solidFill>
                <a:effectLst/>
                <a:uLnTx/>
                <a:uFillTx/>
              </a:rPr>
              <a:t>(EEOC)</a:t>
            </a:r>
          </a:p>
          <a:p>
            <a:pPr marL="0" indent="0" defTabSz="914400" eaLnBrk="0" fontAlgn="base" hangingPunct="0">
              <a:spcAft>
                <a:spcPts val="1200"/>
              </a:spcAft>
              <a:buClrTx/>
              <a:buSzTx/>
              <a:buNone/>
              <a:defRPr/>
            </a:pPr>
            <a:r>
              <a:rPr kumimoji="0" lang="en-US" sz="2200" b="0" i="0" u="none" strike="noStrike" kern="1200" cap="none" spc="0" normalizeH="0" baseline="0" noProof="0" dirty="0">
                <a:ln>
                  <a:noFill/>
                </a:ln>
                <a:solidFill>
                  <a:srgbClr val="0070C0"/>
                </a:solidFill>
                <a:effectLst/>
                <a:uLnTx/>
                <a:uFillTx/>
                <a:latin typeface="Arial Nova" panose="020B0504020202020204" pitchFamily="34" charset="0"/>
                <a:hlinkClick r:id="rId4">
                  <a:extLst>
                    <a:ext uri="{A12FA001-AC4F-418D-AE19-62706E023703}">
                      <ahyp:hlinkClr xmlns:ahyp="http://schemas.microsoft.com/office/drawing/2018/hyperlinkcolor" val="tx"/>
                    </a:ext>
                  </a:extLst>
                </a:hlinkClick>
              </a:rPr>
              <a:t>Long COVID and the ADA</a:t>
            </a:r>
            <a:endParaRPr lang="en-US" sz="2200" dirty="0"/>
          </a:p>
        </p:txBody>
      </p:sp>
      <p:pic>
        <p:nvPicPr>
          <p:cNvPr id="7" name="Picture 6">
            <a:extLst>
              <a:ext uri="{FF2B5EF4-FFF2-40B4-BE49-F238E27FC236}">
                <a16:creationId xmlns:a16="http://schemas.microsoft.com/office/drawing/2014/main" id="{C25E1525-836F-4983-875B-29E8346CB3B9}"/>
              </a:ext>
              <a:ext uri="{C183D7F6-B498-43B3-948B-1728B52AA6E4}">
                <adec:decorative xmlns:adec="http://schemas.microsoft.com/office/drawing/2017/decorative" val="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40382" r="5039" b="1"/>
          <a:stretch/>
        </p:blipFill>
        <p:spPr>
          <a:xfrm>
            <a:off x="8051799" y="1871133"/>
            <a:ext cx="3683001" cy="4504267"/>
          </a:xfrm>
          <a:prstGeom prst="rect">
            <a:avLst/>
          </a:prstGeom>
        </p:spPr>
      </p:pic>
      <p:sp>
        <p:nvSpPr>
          <p:cNvPr id="5" name="Slide Number Placeholder 3">
            <a:extLst>
              <a:ext uri="{FF2B5EF4-FFF2-40B4-BE49-F238E27FC236}">
                <a16:creationId xmlns:a16="http://schemas.microsoft.com/office/drawing/2014/main" id="{0F3525C4-FA30-55E6-4DB0-5EB5FBDF28E7}"/>
              </a:ext>
            </a:extLst>
          </p:cNvPr>
          <p:cNvSpPr>
            <a:spLocks noGrp="1"/>
          </p:cNvSpPr>
          <p:nvPr>
            <p:ph type="sldNum" sz="quarter" idx="12"/>
          </p:nvPr>
        </p:nvSpPr>
        <p:spPr>
          <a:xfrm>
            <a:off x="10692959" y="61893"/>
            <a:ext cx="1052508"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chemeClr val="accent1"/>
                </a:solidFill>
                <a:effectLst/>
                <a:uLnTx/>
                <a:uFillTx/>
                <a:latin typeface="Arial Nova" panose="020B0504020202020204" pitchFamily="34" charset="0"/>
                <a:ea typeface="+mn-ea"/>
                <a:cs typeface="+mn-cs"/>
              </a:rPr>
              <a:pPr marL="0" marR="0" lvl="0" indent="0" defTabSz="457200" rtl="0" eaLnBrk="1" fontAlgn="auto" latinLnBrk="0" hangingPunct="1">
                <a:spcBef>
                  <a:spcPts val="0"/>
                </a:spcBef>
                <a:spcAft>
                  <a:spcPts val="600"/>
                </a:spcAft>
                <a:buClrTx/>
                <a:buSzTx/>
                <a:buFontTx/>
                <a:buNone/>
                <a:tabLst/>
                <a:defRPr/>
              </a:pPr>
              <a:t>28</a:t>
            </a:fld>
            <a:endParaRPr kumimoji="0" lang="en-US" b="0" i="0" u="none" strike="noStrike" kern="1200" cap="none" spc="0" normalizeH="0" baseline="0" noProof="0" dirty="0">
              <a:ln>
                <a:noFill/>
              </a:ln>
              <a:solidFill>
                <a:schemeClr val="accent1"/>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0070769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CE85F-B3F5-5E62-EBBA-12ADFA11A71B}"/>
              </a:ext>
            </a:extLst>
          </p:cNvPr>
          <p:cNvSpPr>
            <a:spLocks noGrp="1"/>
          </p:cNvSpPr>
          <p:nvPr>
            <p:ph type="title"/>
          </p:nvPr>
        </p:nvSpPr>
        <p:spPr/>
        <p:txBody>
          <a:bodyPr/>
          <a:lstStyle/>
          <a:p>
            <a:r>
              <a:rPr lang="en-US" dirty="0"/>
              <a:t>Accommodation Process Tip:</a:t>
            </a:r>
            <a:br>
              <a:rPr lang="en-US" dirty="0"/>
            </a:br>
            <a:r>
              <a:rPr lang="en-US" dirty="0"/>
              <a:t>Focus on functional limitations &amp; Accommodation</a:t>
            </a:r>
          </a:p>
        </p:txBody>
      </p:sp>
      <p:sp>
        <p:nvSpPr>
          <p:cNvPr id="3" name="Content Placeholder 2">
            <a:extLst>
              <a:ext uri="{FF2B5EF4-FFF2-40B4-BE49-F238E27FC236}">
                <a16:creationId xmlns:a16="http://schemas.microsoft.com/office/drawing/2014/main" id="{984AC6F5-3141-CB96-24D0-1426ADAD1BC2}"/>
              </a:ext>
            </a:extLst>
          </p:cNvPr>
          <p:cNvSpPr>
            <a:spLocks noGrp="1"/>
          </p:cNvSpPr>
          <p:nvPr>
            <p:ph idx="1"/>
          </p:nvPr>
        </p:nvSpPr>
        <p:spPr>
          <a:xfrm>
            <a:off x="581192" y="2258788"/>
            <a:ext cx="11029615" cy="3781403"/>
          </a:xfrm>
        </p:spPr>
        <p:txBody>
          <a:bodyPr>
            <a:normAutofit/>
          </a:bodyPr>
          <a:lstStyle/>
          <a:p>
            <a:pPr marL="306000" marR="0" lvl="0" indent="-306000" algn="l" defTabSz="457200" rtl="0" eaLnBrk="1" fontAlgn="auto" latinLnBrk="0" hangingPunct="1">
              <a:lnSpc>
                <a:spcPct val="120000"/>
              </a:lnSpc>
              <a:spcBef>
                <a:spcPts val="0"/>
              </a:spcBef>
              <a:spcAft>
                <a:spcPts val="12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1A3260"/>
                </a:solidFill>
                <a:effectLst/>
                <a:uLnTx/>
                <a:uFillTx/>
              </a:rPr>
              <a:t>When the medical condition or need for accommodation is not obvious or already known, the employer may request supporting documentation</a:t>
            </a:r>
          </a:p>
          <a:p>
            <a:pPr marL="306000" marR="0" lvl="0" indent="-306000" algn="l" defTabSz="457200" rtl="0" eaLnBrk="1" fontAlgn="auto" latinLnBrk="0" hangingPunct="1">
              <a:lnSpc>
                <a:spcPct val="120000"/>
              </a:lnSpc>
              <a:spcBef>
                <a:spcPts val="0"/>
              </a:spcBef>
              <a:spcAft>
                <a:spcPts val="12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1A3260"/>
                </a:solidFill>
                <a:effectLst/>
                <a:uLnTx/>
                <a:uFillTx/>
              </a:rPr>
              <a:t>Medical proof can be a barrier, but diagnosis </a:t>
            </a:r>
            <a:r>
              <a:rPr kumimoji="0" lang="en-US" sz="2400" b="0" i="1" u="none" strike="noStrike" kern="1200" cap="none" spc="0" normalizeH="0" baseline="0" noProof="0" dirty="0">
                <a:ln>
                  <a:noFill/>
                </a:ln>
                <a:solidFill>
                  <a:srgbClr val="1A3260"/>
                </a:solidFill>
                <a:effectLst/>
                <a:uLnTx/>
                <a:uFillTx/>
              </a:rPr>
              <a:t>may not be necessary </a:t>
            </a:r>
            <a:r>
              <a:rPr kumimoji="0" lang="en-US" sz="2400" b="0" i="0" u="none" strike="noStrike" kern="1200" cap="none" spc="0" normalizeH="0" baseline="0" noProof="0" dirty="0">
                <a:ln>
                  <a:noFill/>
                </a:ln>
                <a:solidFill>
                  <a:srgbClr val="1A3260"/>
                </a:solidFill>
                <a:effectLst/>
                <a:uLnTx/>
                <a:uFillTx/>
              </a:rPr>
              <a:t>to move forward with requesting or providing an accommodation</a:t>
            </a:r>
          </a:p>
          <a:p>
            <a:pPr marL="306000" marR="0" lvl="0" indent="-306000" algn="l" defTabSz="457200" rtl="0" eaLnBrk="1" fontAlgn="auto" latinLnBrk="0" hangingPunct="1">
              <a:lnSpc>
                <a:spcPct val="120000"/>
              </a:lnSpc>
              <a:spcBef>
                <a:spcPts val="0"/>
              </a:spcBef>
              <a:spcAft>
                <a:spcPts val="12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1A3260"/>
                </a:solidFill>
                <a:effectLst/>
                <a:uLnTx/>
                <a:uFillTx/>
              </a:rPr>
              <a:t>Focus on the functional limitations caused by long COVID and how accommodation will help (e.g., what, why, and how)</a:t>
            </a:r>
          </a:p>
          <a:p>
            <a:pPr marL="0" marR="0" lvl="0" indent="0" algn="l" defTabSz="457200" rtl="0" eaLnBrk="1" fontAlgn="auto" latinLnBrk="0" hangingPunct="1">
              <a:lnSpc>
                <a:spcPct val="100000"/>
              </a:lnSpc>
              <a:spcBef>
                <a:spcPct val="20000"/>
              </a:spcBef>
              <a:spcAft>
                <a:spcPts val="1200"/>
              </a:spcAft>
              <a:buClr>
                <a:srgbClr val="1A3260"/>
              </a:buClr>
              <a:buSzPct val="92000"/>
              <a:buFont typeface="Wingdings 2" panose="05020102010507070707" pitchFamily="18" charset="2"/>
              <a:buNone/>
              <a:tabLst/>
              <a:defRPr/>
            </a:pPr>
            <a:r>
              <a:rPr kumimoji="0" lang="en-US" sz="2400" b="0" i="0" u="none" strike="noStrike" kern="1200" cap="none" spc="0" normalizeH="0" baseline="0" noProof="0" dirty="0">
                <a:ln>
                  <a:noFill/>
                </a:ln>
                <a:solidFill>
                  <a:srgbClr val="0070C0"/>
                </a:solidFill>
                <a:effectLst/>
                <a:uLnTx/>
                <a:uFillTx/>
                <a:latin typeface="Arial Nova" panose="020B05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Accommodation and Compliance: Long COVID</a:t>
            </a:r>
            <a:endParaRPr kumimoji="0" lang="en-US" sz="2400" b="0" i="0" u="none" strike="noStrike" kern="1200" cap="none" spc="0" normalizeH="0" baseline="0" noProof="0" dirty="0">
              <a:ln>
                <a:noFill/>
              </a:ln>
              <a:solidFill>
                <a:srgbClr val="0070C0"/>
              </a:solidFill>
              <a:effectLst/>
              <a:uLnTx/>
              <a:uFillTx/>
              <a:latin typeface="Arial Nova" panose="020B0504020202020204" pitchFamily="34" charset="0"/>
              <a:ea typeface="+mn-ea"/>
              <a:cs typeface="Arial" panose="020B0604020202020204" pitchFamily="34" charset="0"/>
            </a:endParaRPr>
          </a:p>
        </p:txBody>
      </p:sp>
      <p:sp>
        <p:nvSpPr>
          <p:cNvPr id="5" name="Slide Number Placeholder 3">
            <a:extLst>
              <a:ext uri="{FF2B5EF4-FFF2-40B4-BE49-F238E27FC236}">
                <a16:creationId xmlns:a16="http://schemas.microsoft.com/office/drawing/2014/main" id="{2915AD61-588A-CD38-C7E8-6AF3D8BE0ED0}"/>
              </a:ext>
            </a:extLst>
          </p:cNvPr>
          <p:cNvSpPr>
            <a:spLocks noGrp="1"/>
          </p:cNvSpPr>
          <p:nvPr>
            <p:ph type="sldNum" sz="quarter" idx="12"/>
          </p:nvPr>
        </p:nvSpPr>
        <p:spPr>
          <a:xfrm>
            <a:off x="10692959" y="61893"/>
            <a:ext cx="1052508"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chemeClr val="accent1"/>
                </a:solidFill>
                <a:effectLst/>
                <a:uLnTx/>
                <a:uFillTx/>
                <a:latin typeface="Arial Nova" panose="020B0504020202020204" pitchFamily="34" charset="0"/>
                <a:ea typeface="+mn-ea"/>
                <a:cs typeface="+mn-cs"/>
              </a:rPr>
              <a:pPr marL="0" marR="0" lvl="0" indent="0" defTabSz="457200" rtl="0" eaLnBrk="1" fontAlgn="auto" latinLnBrk="0" hangingPunct="1">
                <a:spcBef>
                  <a:spcPts val="0"/>
                </a:spcBef>
                <a:spcAft>
                  <a:spcPts val="600"/>
                </a:spcAft>
                <a:buClrTx/>
                <a:buSzTx/>
                <a:buFontTx/>
                <a:buNone/>
                <a:tabLst/>
                <a:defRPr/>
              </a:pPr>
              <a:t>29</a:t>
            </a:fld>
            <a:endParaRPr kumimoji="0" lang="en-US" b="0" i="0" u="none" strike="noStrike" kern="1200" cap="none" spc="0" normalizeH="0" baseline="0" noProof="0" dirty="0">
              <a:ln>
                <a:noFill/>
              </a:ln>
              <a:solidFill>
                <a:schemeClr val="accent1"/>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267749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639C-8766-4AAC-BA35-547F96D3D9BE}"/>
              </a:ext>
            </a:extLst>
          </p:cNvPr>
          <p:cNvSpPr>
            <a:spLocks noGrp="1"/>
          </p:cNvSpPr>
          <p:nvPr>
            <p:ph type="title"/>
          </p:nvPr>
        </p:nvSpPr>
        <p:spPr>
          <a:xfrm>
            <a:off x="581192" y="702156"/>
            <a:ext cx="11029616" cy="1013800"/>
          </a:xfrm>
        </p:spPr>
        <p:txBody>
          <a:bodyPr>
            <a:normAutofit/>
          </a:bodyPr>
          <a:lstStyle/>
          <a:p>
            <a:r>
              <a:rPr lang="en-US" dirty="0">
                <a:solidFill>
                  <a:srgbClr val="FFFEFF"/>
                </a:solidFill>
              </a:rPr>
              <a:t>Housekeeping</a:t>
            </a:r>
          </a:p>
        </p:txBody>
      </p:sp>
      <p:graphicFrame>
        <p:nvGraphicFramePr>
          <p:cNvPr id="8" name="Content Placeholder 2" descr="Technical Difficulties&#10;Q&amp;A option at the bottom of the screen&#10;800-526-7234 or 877-781-9403 (TTY) - or Live Chat at AskJAN.org&#10;Frequently Asked Questions (FAQ)&#10;https://AskJAN.org/Training/JAN-Webcast-Frequently-Asked-Questions.cfm&#10;Questions for Presenters&#10;Q&amp;A option at the bottom of the screen">
            <a:extLst>
              <a:ext uri="{FF2B5EF4-FFF2-40B4-BE49-F238E27FC236}">
                <a16:creationId xmlns:a16="http://schemas.microsoft.com/office/drawing/2014/main" id="{4EBCF884-6B8F-417E-9493-91071CE480E5}"/>
              </a:ext>
            </a:extLst>
          </p:cNvPr>
          <p:cNvGraphicFramePr>
            <a:graphicFrameLocks noGrp="1"/>
          </p:cNvGraphicFramePr>
          <p:nvPr>
            <p:ph idx="1"/>
            <p:extLst>
              <p:ext uri="{D42A27DB-BD31-4B8C-83A1-F6EECF244321}">
                <p14:modId xmlns:p14="http://schemas.microsoft.com/office/powerpoint/2010/main" val="3579043036"/>
              </p:ext>
            </p:extLst>
          </p:nvPr>
        </p:nvGraphicFramePr>
        <p:xfrm>
          <a:off x="581025" y="1998663"/>
          <a:ext cx="11029950" cy="4022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3">
            <a:extLst>
              <a:ext uri="{FF2B5EF4-FFF2-40B4-BE49-F238E27FC236}">
                <a16:creationId xmlns:a16="http://schemas.microsoft.com/office/drawing/2014/main" id="{80F80EE7-A690-73CA-90B0-4BA646D84DAC}"/>
              </a:ext>
            </a:extLst>
          </p:cNvPr>
          <p:cNvSpPr>
            <a:spLocks noGrp="1"/>
          </p:cNvSpPr>
          <p:nvPr>
            <p:ph type="sldNum" sz="quarter" idx="12"/>
          </p:nvPr>
        </p:nvSpPr>
        <p:spPr>
          <a:xfrm>
            <a:off x="10692959" y="61893"/>
            <a:ext cx="1052508"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57F1E4F-1CFF-5643-939E-217C01CDF565}" type="slidenum">
              <a:rPr kumimoji="0" lang="en-US" b="0" i="0" u="none" strike="noStrike" kern="1200" cap="none" spc="0" normalizeH="0" baseline="0" noProof="0" smtClean="0">
                <a:ln>
                  <a:noFill/>
                </a:ln>
                <a:effectLst/>
                <a:uLnTx/>
                <a:uFillTx/>
                <a:latin typeface="Arial Nova" panose="020B0504020202020204" pitchFamily="34" charset="0"/>
                <a:ea typeface="+mn-ea"/>
                <a:cs typeface="+mn-cs"/>
              </a:rPr>
              <a:pPr marL="0" marR="0" lvl="0" indent="0" defTabSz="457200" rtl="0" eaLnBrk="1" fontAlgn="auto" latinLnBrk="0" hangingPunct="1">
                <a:spcBef>
                  <a:spcPts val="0"/>
                </a:spcBef>
                <a:spcAft>
                  <a:spcPts val="600"/>
                </a:spcAft>
                <a:buClrTx/>
                <a:buSzTx/>
                <a:buFontTx/>
                <a:buNone/>
                <a:tabLst/>
                <a:defRPr/>
              </a:pPr>
              <a:t>3</a:t>
            </a:fld>
            <a:endParaRPr kumimoji="0" lang="en-US" b="0" i="0" u="none" strike="noStrike" kern="1200" cap="none" spc="0" normalizeH="0" baseline="0" noProof="0" dirty="0">
              <a:ln>
                <a:noFill/>
              </a:ln>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1383896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0D3C43C-5FB0-4598-A8A3-46E1DDB5BC6A}"/>
              </a:ext>
            </a:extLst>
          </p:cNvPr>
          <p:cNvSpPr>
            <a:spLocks noGrp="1"/>
          </p:cNvSpPr>
          <p:nvPr>
            <p:ph type="title"/>
          </p:nvPr>
        </p:nvSpPr>
        <p:spPr/>
        <p:txBody>
          <a:bodyPr/>
          <a:lstStyle/>
          <a:p>
            <a:r>
              <a:rPr lang="en-US" dirty="0"/>
              <a:t>Common Work-Related Issues (the WHAT)</a:t>
            </a:r>
          </a:p>
        </p:txBody>
      </p:sp>
      <p:sp>
        <p:nvSpPr>
          <p:cNvPr id="2" name="Content Placeholder 1">
            <a:extLst>
              <a:ext uri="{FF2B5EF4-FFF2-40B4-BE49-F238E27FC236}">
                <a16:creationId xmlns:a16="http://schemas.microsoft.com/office/drawing/2014/main" id="{CD2C06CE-41C5-456C-A607-76B8F4D9F81D}"/>
              </a:ext>
            </a:extLst>
          </p:cNvPr>
          <p:cNvSpPr>
            <a:spLocks noGrp="1"/>
          </p:cNvSpPr>
          <p:nvPr>
            <p:ph idx="1"/>
          </p:nvPr>
        </p:nvSpPr>
        <p:spPr>
          <a:xfrm>
            <a:off x="581193" y="2299802"/>
            <a:ext cx="11029615" cy="3678303"/>
          </a:xfrm>
        </p:spPr>
        <p:txBody>
          <a:bodyPr>
            <a:noAutofit/>
          </a:bodyPr>
          <a:lstStyle/>
          <a:p>
            <a:pPr marL="476100" indent="-342900" defTabSz="914400" eaLnBrk="0" fontAlgn="base" hangingPunct="0">
              <a:buClrTx/>
              <a:buSzTx/>
              <a:defRPr/>
            </a:pPr>
            <a:r>
              <a:rPr lang="en-US" sz="2200" dirty="0">
                <a:solidFill>
                  <a:srgbClr val="002C5F"/>
                </a:solidFill>
              </a:rPr>
              <a:t>Difficulty meeting attendance requirements</a:t>
            </a:r>
          </a:p>
          <a:p>
            <a:pPr marL="476100" indent="-342900" defTabSz="914400" eaLnBrk="0" fontAlgn="base" hangingPunct="0">
              <a:buClrTx/>
              <a:buSzTx/>
              <a:defRPr/>
            </a:pPr>
            <a:r>
              <a:rPr lang="en-US" sz="2200" dirty="0">
                <a:solidFill>
                  <a:srgbClr val="002C5F"/>
                </a:solidFill>
              </a:rPr>
              <a:t>Difficulty working without frequent breaks</a:t>
            </a:r>
          </a:p>
          <a:p>
            <a:pPr marL="476100" indent="-342900" defTabSz="914400" eaLnBrk="0" fontAlgn="base" hangingPunct="0">
              <a:buClrTx/>
              <a:buSzTx/>
              <a:defRPr/>
            </a:pPr>
            <a:r>
              <a:rPr lang="en-US" sz="2200" dirty="0">
                <a:solidFill>
                  <a:srgbClr val="002C5F"/>
                </a:solidFill>
              </a:rPr>
              <a:t>Difficulty sitting or standing for long periods of time</a:t>
            </a:r>
          </a:p>
          <a:p>
            <a:pPr marL="476100" indent="-342900" defTabSz="914400" eaLnBrk="0" fontAlgn="base" hangingPunct="0">
              <a:buClrTx/>
              <a:buSzTx/>
              <a:defRPr/>
            </a:pPr>
            <a:r>
              <a:rPr lang="en-US" sz="2200" dirty="0">
                <a:solidFill>
                  <a:srgbClr val="002C5F"/>
                </a:solidFill>
              </a:rPr>
              <a:t>Difficulty completing executive functions </a:t>
            </a:r>
            <a:br>
              <a:rPr lang="en-US" sz="2200" dirty="0">
                <a:solidFill>
                  <a:srgbClr val="002C5F"/>
                </a:solidFill>
              </a:rPr>
            </a:br>
            <a:r>
              <a:rPr lang="en-US" sz="2200" dirty="0">
                <a:solidFill>
                  <a:srgbClr val="002C5F"/>
                </a:solidFill>
              </a:rPr>
              <a:t>(e.g., concentrating, remembering, multi-tasking, planning, organizing)</a:t>
            </a:r>
          </a:p>
          <a:p>
            <a:pPr marL="476100" indent="-342900" defTabSz="914400" eaLnBrk="0" fontAlgn="base" hangingPunct="0">
              <a:buClrTx/>
              <a:buSzTx/>
              <a:defRPr/>
            </a:pPr>
            <a:r>
              <a:rPr lang="en-US" sz="2200" dirty="0">
                <a:solidFill>
                  <a:srgbClr val="002C5F"/>
                </a:solidFill>
              </a:rPr>
              <a:t>Difficulty moving about the workplace</a:t>
            </a:r>
          </a:p>
          <a:p>
            <a:pPr marL="476100" indent="-342900" defTabSz="914400" eaLnBrk="0" fontAlgn="base" hangingPunct="0">
              <a:buClrTx/>
              <a:buSzTx/>
              <a:defRPr/>
            </a:pPr>
            <a:r>
              <a:rPr lang="en-US" sz="2200" dirty="0">
                <a:solidFill>
                  <a:srgbClr val="002C5F"/>
                </a:solidFill>
              </a:rPr>
              <a:t>Difficulty lifting</a:t>
            </a:r>
          </a:p>
          <a:p>
            <a:pPr marL="476100" indent="-342900" defTabSz="914400" eaLnBrk="0" fontAlgn="base" hangingPunct="0">
              <a:buClrTx/>
              <a:buSzTx/>
              <a:defRPr/>
            </a:pPr>
            <a:r>
              <a:rPr lang="en-US" sz="2200" dirty="0">
                <a:solidFill>
                  <a:srgbClr val="002C5F"/>
                </a:solidFill>
              </a:rPr>
              <a:t>Difficulty speaking</a:t>
            </a:r>
            <a:endParaRPr lang="en-US" sz="2000" dirty="0">
              <a:solidFill>
                <a:srgbClr val="002C5F"/>
              </a:solidFill>
              <a:latin typeface="Arial" pitchFamily="34" charset="0"/>
              <a:cs typeface="Arial" pitchFamily="34" charset="0"/>
            </a:endParaRPr>
          </a:p>
        </p:txBody>
      </p:sp>
      <p:sp>
        <p:nvSpPr>
          <p:cNvPr id="3" name="Slide Number Placeholder 3">
            <a:extLst>
              <a:ext uri="{FF2B5EF4-FFF2-40B4-BE49-F238E27FC236}">
                <a16:creationId xmlns:a16="http://schemas.microsoft.com/office/drawing/2014/main" id="{39F992E6-0C67-E6AD-F566-4E3132AAEC6C}"/>
              </a:ext>
            </a:extLst>
          </p:cNvPr>
          <p:cNvSpPr>
            <a:spLocks noGrp="1"/>
          </p:cNvSpPr>
          <p:nvPr>
            <p:ph type="sldNum" sz="quarter" idx="12"/>
          </p:nvPr>
        </p:nvSpPr>
        <p:spPr>
          <a:xfrm>
            <a:off x="10692959" y="61893"/>
            <a:ext cx="1052508"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chemeClr val="accent1"/>
                </a:solidFill>
                <a:effectLst/>
                <a:uLnTx/>
                <a:uFillTx/>
                <a:latin typeface="Arial Nova" panose="020B0504020202020204" pitchFamily="34" charset="0"/>
                <a:ea typeface="+mn-ea"/>
                <a:cs typeface="+mn-cs"/>
              </a:rPr>
              <a:pPr marL="0" marR="0" lvl="0" indent="0" defTabSz="457200" rtl="0" eaLnBrk="1" fontAlgn="auto" latinLnBrk="0" hangingPunct="1">
                <a:spcBef>
                  <a:spcPts val="0"/>
                </a:spcBef>
                <a:spcAft>
                  <a:spcPts val="600"/>
                </a:spcAft>
                <a:buClrTx/>
                <a:buSzTx/>
                <a:buFontTx/>
                <a:buNone/>
                <a:tabLst/>
                <a:defRPr/>
              </a:pPr>
              <a:t>30</a:t>
            </a:fld>
            <a:endParaRPr kumimoji="0" lang="en-US" b="0" i="0" u="none" strike="noStrike" kern="1200" cap="none" spc="0" normalizeH="0" baseline="0" noProof="0" dirty="0">
              <a:ln>
                <a:noFill/>
              </a:ln>
              <a:solidFill>
                <a:schemeClr val="accent1"/>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5081149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0D3C43C-5FB0-4598-A8A3-46E1DDB5BC6A}"/>
              </a:ext>
            </a:extLst>
          </p:cNvPr>
          <p:cNvSpPr>
            <a:spLocks noGrp="1"/>
          </p:cNvSpPr>
          <p:nvPr>
            <p:ph type="title"/>
          </p:nvPr>
        </p:nvSpPr>
        <p:spPr/>
        <p:txBody>
          <a:bodyPr/>
          <a:lstStyle/>
          <a:p>
            <a:r>
              <a:rPr lang="en-US" dirty="0"/>
              <a:t>Common Symptoms/Functional Limitations (The WHY)</a:t>
            </a:r>
          </a:p>
        </p:txBody>
      </p:sp>
      <p:sp>
        <p:nvSpPr>
          <p:cNvPr id="7" name="Content Placeholder 6">
            <a:extLst>
              <a:ext uri="{FF2B5EF4-FFF2-40B4-BE49-F238E27FC236}">
                <a16:creationId xmlns:a16="http://schemas.microsoft.com/office/drawing/2014/main" id="{97342024-C15F-410D-BA2D-AA1C04EBE7D0}"/>
              </a:ext>
            </a:extLst>
          </p:cNvPr>
          <p:cNvSpPr>
            <a:spLocks noGrp="1"/>
          </p:cNvSpPr>
          <p:nvPr>
            <p:ph idx="1"/>
          </p:nvPr>
        </p:nvSpPr>
        <p:spPr/>
        <p:txBody>
          <a:bodyPr>
            <a:noAutofit/>
          </a:bodyPr>
          <a:lstStyle/>
          <a:p>
            <a:pPr marL="476100" indent="-342900" defTabSz="914400" eaLnBrk="0" fontAlgn="base" hangingPunct="0">
              <a:buClrTx/>
              <a:buSzTx/>
              <a:defRPr/>
            </a:pPr>
            <a:r>
              <a:rPr kumimoji="0" lang="en-US" altLang="en-US" sz="2400" b="0" i="0" u="none" strike="noStrike" kern="1200" cap="none" spc="0" normalizeH="0" baseline="0" noProof="0" dirty="0">
                <a:ln>
                  <a:noFill/>
                </a:ln>
                <a:solidFill>
                  <a:srgbClr val="002C5F"/>
                </a:solidFill>
                <a:effectLst/>
                <a:uLnTx/>
                <a:uFillTx/>
              </a:rPr>
              <a:t>Shortness of breath or difficulty breathing</a:t>
            </a:r>
          </a:p>
          <a:p>
            <a:pPr marL="476100" indent="-342900" defTabSz="914400" eaLnBrk="0" fontAlgn="base" hangingPunct="0">
              <a:buClrTx/>
              <a:buSzTx/>
              <a:defRPr/>
            </a:pPr>
            <a:r>
              <a:rPr lang="en-US" sz="2400" dirty="0"/>
              <a:t>Tiredness or fatigue</a:t>
            </a:r>
          </a:p>
          <a:p>
            <a:pPr marL="476100" indent="-342900" defTabSz="914400" eaLnBrk="0" fontAlgn="base" hangingPunct="0">
              <a:buClrTx/>
              <a:buSzTx/>
              <a:defRPr/>
            </a:pPr>
            <a:r>
              <a:rPr lang="en-US" sz="2400" dirty="0"/>
              <a:t>Difficulty thinking or concentrating (sometimes called “brain fog")</a:t>
            </a:r>
          </a:p>
          <a:p>
            <a:pPr marL="476100" indent="-342900" defTabSz="914400" eaLnBrk="0" fontAlgn="base" hangingPunct="0">
              <a:buClrTx/>
              <a:buSzTx/>
              <a:defRPr/>
            </a:pPr>
            <a:r>
              <a:rPr lang="en-US" sz="2400" dirty="0"/>
              <a:t>Anxiety and/or depression</a:t>
            </a:r>
          </a:p>
          <a:p>
            <a:pPr marL="476100" indent="-342900" defTabSz="914400" eaLnBrk="0" fontAlgn="base" hangingPunct="0">
              <a:buClrTx/>
              <a:buSzTx/>
              <a:defRPr/>
            </a:pPr>
            <a:r>
              <a:rPr lang="en-US" sz="2400" dirty="0"/>
              <a:t>Fast-beating or pounding heart (known as heart palpitations)</a:t>
            </a:r>
          </a:p>
          <a:p>
            <a:pPr marL="476100" indent="-342900" defTabSz="914400" eaLnBrk="0" fontAlgn="base" hangingPunct="0">
              <a:buClrTx/>
              <a:buSzTx/>
              <a:defRPr/>
            </a:pPr>
            <a:r>
              <a:rPr lang="en-US" sz="2400" dirty="0"/>
              <a:t>Joint or muscle pain</a:t>
            </a:r>
          </a:p>
          <a:p>
            <a:pPr marL="476100" indent="-342900" defTabSz="914400" eaLnBrk="0" fontAlgn="base" hangingPunct="0">
              <a:buClrTx/>
              <a:buSzTx/>
              <a:defRPr/>
            </a:pPr>
            <a:r>
              <a:rPr lang="en-US" sz="2400" dirty="0"/>
              <a:t>Headache</a:t>
            </a:r>
            <a:endParaRPr lang="en-US" sz="2400" dirty="0">
              <a:hlinkClick r:id="rId3"/>
            </a:endParaRPr>
          </a:p>
        </p:txBody>
      </p:sp>
      <p:sp>
        <p:nvSpPr>
          <p:cNvPr id="2" name="Slide Number Placeholder 3">
            <a:extLst>
              <a:ext uri="{FF2B5EF4-FFF2-40B4-BE49-F238E27FC236}">
                <a16:creationId xmlns:a16="http://schemas.microsoft.com/office/drawing/2014/main" id="{F2074140-5B0C-BDD8-37D8-0ACFA1075E59}"/>
              </a:ext>
            </a:extLst>
          </p:cNvPr>
          <p:cNvSpPr>
            <a:spLocks noGrp="1"/>
          </p:cNvSpPr>
          <p:nvPr>
            <p:ph type="sldNum" sz="quarter" idx="12"/>
          </p:nvPr>
        </p:nvSpPr>
        <p:spPr>
          <a:xfrm>
            <a:off x="10692959" y="61893"/>
            <a:ext cx="1052508"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chemeClr val="accent1"/>
                </a:solidFill>
                <a:effectLst/>
                <a:uLnTx/>
                <a:uFillTx/>
                <a:latin typeface="Arial Nova" panose="020B0504020202020204" pitchFamily="34" charset="0"/>
                <a:ea typeface="+mn-ea"/>
                <a:cs typeface="+mn-cs"/>
              </a:rPr>
              <a:pPr marL="0" marR="0" lvl="0" indent="0" defTabSz="457200" rtl="0" eaLnBrk="1" fontAlgn="auto" latinLnBrk="0" hangingPunct="1">
                <a:spcBef>
                  <a:spcPts val="0"/>
                </a:spcBef>
                <a:spcAft>
                  <a:spcPts val="600"/>
                </a:spcAft>
                <a:buClrTx/>
                <a:buSzTx/>
                <a:buFontTx/>
                <a:buNone/>
                <a:tabLst/>
                <a:defRPr/>
              </a:pPr>
              <a:t>31</a:t>
            </a:fld>
            <a:endParaRPr kumimoji="0" lang="en-US" b="0" i="0" u="none" strike="noStrike" kern="1200" cap="none" spc="0" normalizeH="0" baseline="0" noProof="0" dirty="0">
              <a:ln>
                <a:noFill/>
              </a:ln>
              <a:solidFill>
                <a:schemeClr val="accent1"/>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4297180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4B9DDB4-EA41-4BAF-9987-56A14663DA0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2138" b="12138"/>
          <a:stretch/>
        </p:blipFill>
        <p:spPr>
          <a:xfrm>
            <a:off x="-2" y="10"/>
            <a:ext cx="4578272" cy="2315857"/>
          </a:xfrm>
          <a:prstGeom prst="rect">
            <a:avLst/>
          </a:prstGeom>
        </p:spPr>
      </p:pic>
      <p:sp>
        <p:nvSpPr>
          <p:cNvPr id="17" name="Rectangle 16">
            <a:extLst>
              <a:ext uri="{FF2B5EF4-FFF2-40B4-BE49-F238E27FC236}">
                <a16:creationId xmlns:a16="http://schemas.microsoft.com/office/drawing/2014/main" id="{CD6976D5-0916-4CA0-926A-5FC254F0D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06" y="0"/>
            <a:ext cx="7571045" cy="6858000"/>
          </a:xfrm>
          <a:prstGeom prst="rect">
            <a:avLst/>
          </a:prstGeom>
          <a:solidFill>
            <a:schemeClr val="accent1"/>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AC9389B-9CB5-F044-0692-D122DDEF71E0}"/>
              </a:ext>
            </a:extLst>
          </p:cNvPr>
          <p:cNvSpPr>
            <a:spLocks noGrp="1"/>
          </p:cNvSpPr>
          <p:nvPr>
            <p:ph type="title"/>
          </p:nvPr>
        </p:nvSpPr>
        <p:spPr>
          <a:xfrm>
            <a:off x="5204707" y="457280"/>
            <a:ext cx="6400367" cy="1431399"/>
          </a:xfrm>
        </p:spPr>
        <p:txBody>
          <a:bodyPr anchor="ctr">
            <a:normAutofit/>
          </a:bodyPr>
          <a:lstStyle/>
          <a:p>
            <a:r>
              <a:rPr lang="en-US" dirty="0">
                <a:solidFill>
                  <a:srgbClr val="FFFFFF"/>
                </a:solidFill>
              </a:rPr>
              <a:t>Accommodation Process Tip: </a:t>
            </a:r>
            <a:br>
              <a:rPr lang="en-US" dirty="0">
                <a:solidFill>
                  <a:srgbClr val="FFFFFF"/>
                </a:solidFill>
              </a:rPr>
            </a:br>
            <a:r>
              <a:rPr lang="en-US" dirty="0">
                <a:solidFill>
                  <a:srgbClr val="FFFFFF"/>
                </a:solidFill>
              </a:rPr>
              <a:t>Don’t Use a One-Size-Fits-All Approach</a:t>
            </a:r>
          </a:p>
        </p:txBody>
      </p:sp>
      <p:pic>
        <p:nvPicPr>
          <p:cNvPr id="10" name="Picture 9">
            <a:extLst>
              <a:ext uri="{FF2B5EF4-FFF2-40B4-BE49-F238E27FC236}">
                <a16:creationId xmlns:a16="http://schemas.microsoft.com/office/drawing/2014/main" id="{1F47A805-B384-13CF-D0DC-5AD02695F7BC}"/>
              </a:ext>
              <a:ext uri="{C183D7F6-B498-43B3-948B-1728B52AA6E4}">
                <adec:decorative xmlns:adec="http://schemas.microsoft.com/office/drawing/2017/decorative" val="1"/>
              </a:ext>
            </a:extLst>
          </p:cNvPr>
          <p:cNvPicPr>
            <a:picLocks noChangeAspect="1"/>
          </p:cNvPicPr>
          <p:nvPr/>
        </p:nvPicPr>
        <p:blipFill rotWithShape="1">
          <a:blip r:embed="rId4"/>
          <a:srcRect r="-4" b="26919"/>
          <a:stretch/>
        </p:blipFill>
        <p:spPr>
          <a:xfrm>
            <a:off x="2" y="2315868"/>
            <a:ext cx="4560199" cy="2224426"/>
          </a:xfrm>
          <a:prstGeom prst="rect">
            <a:avLst/>
          </a:prstGeom>
        </p:spPr>
      </p:pic>
      <p:sp>
        <p:nvSpPr>
          <p:cNvPr id="19" name="Rectangle 18">
            <a:extLst>
              <a:ext uri="{FF2B5EF4-FFF2-40B4-BE49-F238E27FC236}">
                <a16:creationId xmlns:a16="http://schemas.microsoft.com/office/drawing/2014/main" id="{913A77A6-9F45-4FCF-921A-EE086155D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0517" y="-460"/>
            <a:ext cx="9144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1" name="Rectangle 20">
            <a:extLst>
              <a:ext uri="{FF2B5EF4-FFF2-40B4-BE49-F238E27FC236}">
                <a16:creationId xmlns:a16="http://schemas.microsoft.com/office/drawing/2014/main" id="{837EB30D-250E-45F3-8C6D-EA2E19F67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9" y="2224427"/>
            <a:ext cx="4581144" cy="914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3B14920B-8B90-43F9-B1D6-212E0C42C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9" y="4541214"/>
            <a:ext cx="4581144" cy="914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sp>
      <p:pic>
        <p:nvPicPr>
          <p:cNvPr id="6" name="Picture 5">
            <a:extLst>
              <a:ext uri="{FF2B5EF4-FFF2-40B4-BE49-F238E27FC236}">
                <a16:creationId xmlns:a16="http://schemas.microsoft.com/office/drawing/2014/main" id="{E2CAE06A-5A35-3F28-F5C0-702942F686C6}"/>
              </a:ext>
              <a:ext uri="{C183D7F6-B498-43B3-948B-1728B52AA6E4}">
                <adec:decorative xmlns:adec="http://schemas.microsoft.com/office/drawing/2017/decorative" val="1"/>
              </a:ext>
            </a:extLst>
          </p:cNvPr>
          <p:cNvPicPr>
            <a:picLocks noChangeAspect="1"/>
          </p:cNvPicPr>
          <p:nvPr/>
        </p:nvPicPr>
        <p:blipFill rotWithShape="1">
          <a:blip r:embed="rId5"/>
          <a:srcRect t="10595" r="-2" b="15832"/>
          <a:stretch/>
        </p:blipFill>
        <p:spPr>
          <a:xfrm>
            <a:off x="20" y="4632654"/>
            <a:ext cx="4530496" cy="2224886"/>
          </a:xfrm>
          <a:prstGeom prst="rect">
            <a:avLst/>
          </a:prstGeom>
        </p:spPr>
      </p:pic>
      <p:sp>
        <p:nvSpPr>
          <p:cNvPr id="3" name="Content Placeholder 2">
            <a:extLst>
              <a:ext uri="{FF2B5EF4-FFF2-40B4-BE49-F238E27FC236}">
                <a16:creationId xmlns:a16="http://schemas.microsoft.com/office/drawing/2014/main" id="{CBEED13F-BD9E-3DDC-A664-1B85DA552955}"/>
              </a:ext>
            </a:extLst>
          </p:cNvPr>
          <p:cNvSpPr>
            <a:spLocks noGrp="1"/>
          </p:cNvSpPr>
          <p:nvPr>
            <p:ph idx="1"/>
          </p:nvPr>
        </p:nvSpPr>
        <p:spPr>
          <a:xfrm>
            <a:off x="5207590" y="2194527"/>
            <a:ext cx="6397545" cy="4114834"/>
          </a:xfrm>
        </p:spPr>
        <p:txBody>
          <a:bodyPr>
            <a:normAutofit/>
          </a:bodyPr>
          <a:lstStyle/>
          <a:p>
            <a:pPr>
              <a:lnSpc>
                <a:spcPct val="120000"/>
              </a:lnSpc>
              <a:buClr>
                <a:schemeClr val="tx1"/>
              </a:buClr>
              <a:buFont typeface="Wingdings" panose="05000000000000000000" pitchFamily="2" charset="2"/>
              <a:buChar char="§"/>
            </a:pPr>
            <a:r>
              <a:rPr lang="en-US" sz="2400" dirty="0">
                <a:solidFill>
                  <a:schemeClr val="tx1"/>
                </a:solidFill>
              </a:rPr>
              <a:t>Have the full accommodation conversation</a:t>
            </a:r>
          </a:p>
          <a:p>
            <a:pPr>
              <a:lnSpc>
                <a:spcPct val="120000"/>
              </a:lnSpc>
              <a:buClr>
                <a:schemeClr val="tx1"/>
              </a:buClr>
              <a:buFont typeface="Wingdings" panose="05000000000000000000" pitchFamily="2" charset="2"/>
              <a:buChar char="§"/>
            </a:pPr>
            <a:r>
              <a:rPr lang="en-US" sz="2400" dirty="0">
                <a:solidFill>
                  <a:schemeClr val="tx1"/>
                </a:solidFill>
              </a:rPr>
              <a:t>Make individualized assessments based on impairment(s), functional limitations, essential job duties</a:t>
            </a:r>
          </a:p>
          <a:p>
            <a:pPr>
              <a:lnSpc>
                <a:spcPct val="120000"/>
              </a:lnSpc>
              <a:buClr>
                <a:schemeClr val="tx1"/>
              </a:buClr>
              <a:buFont typeface="Wingdings" panose="05000000000000000000" pitchFamily="2" charset="2"/>
              <a:buChar char="§"/>
            </a:pPr>
            <a:r>
              <a:rPr lang="en-US" sz="2400" dirty="0">
                <a:solidFill>
                  <a:schemeClr val="tx1"/>
                </a:solidFill>
              </a:rPr>
              <a:t>Beware of any assumptions about what an individual can or cannot do or what accommodation is needed</a:t>
            </a:r>
          </a:p>
          <a:p>
            <a:endParaRPr lang="en-US" dirty="0">
              <a:solidFill>
                <a:srgbClr val="FFFFFF"/>
              </a:solidFill>
            </a:endParaRPr>
          </a:p>
        </p:txBody>
      </p:sp>
      <p:sp>
        <p:nvSpPr>
          <p:cNvPr id="4" name="Slide Number Placeholder 3">
            <a:extLst>
              <a:ext uri="{FF2B5EF4-FFF2-40B4-BE49-F238E27FC236}">
                <a16:creationId xmlns:a16="http://schemas.microsoft.com/office/drawing/2014/main" id="{CE3D5D97-132E-03EB-F6A3-E39F873AA5FF}"/>
              </a:ext>
            </a:extLst>
          </p:cNvPr>
          <p:cNvSpPr>
            <a:spLocks noGrp="1"/>
          </p:cNvSpPr>
          <p:nvPr>
            <p:ph type="sldNum" sz="quarter" idx="12"/>
          </p:nvPr>
        </p:nvSpPr>
        <p:spPr>
          <a:xfrm>
            <a:off x="11332637" y="92155"/>
            <a:ext cx="544874"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prstClr val="white"/>
                </a:solidFill>
                <a:effectLst/>
                <a:uLnTx/>
                <a:uFillTx/>
                <a:latin typeface="Arial Nova" panose="020B0504020202020204" pitchFamily="34" charset="0"/>
                <a:ea typeface="+mn-ea"/>
                <a:cs typeface="+mn-cs"/>
              </a:rPr>
              <a:pPr marL="0" marR="0" lvl="0" indent="0" algn="r" defTabSz="457200" rtl="0" eaLnBrk="1" fontAlgn="auto" latinLnBrk="0" hangingPunct="1">
                <a:lnSpc>
                  <a:spcPct val="90000"/>
                </a:lnSpc>
                <a:spcBef>
                  <a:spcPts val="0"/>
                </a:spcBef>
                <a:spcAft>
                  <a:spcPts val="600"/>
                </a:spcAft>
                <a:buClrTx/>
                <a:buSzTx/>
                <a:buFontTx/>
                <a:buNone/>
                <a:tabLst/>
                <a:defRPr/>
              </a:pPr>
              <a:t>32</a:t>
            </a:fld>
            <a:endPar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069147046"/>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B7BD6-1B6E-40E3-828D-5CE1122DFF18}"/>
              </a:ext>
            </a:extLst>
          </p:cNvPr>
          <p:cNvSpPr>
            <a:spLocks noGrp="1"/>
          </p:cNvSpPr>
          <p:nvPr>
            <p:ph type="title"/>
          </p:nvPr>
        </p:nvSpPr>
        <p:spPr/>
        <p:txBody>
          <a:bodyPr/>
          <a:lstStyle/>
          <a:p>
            <a:r>
              <a:rPr lang="en-US" dirty="0"/>
              <a:t>Accommodation Process Tip: </a:t>
            </a:r>
            <a:br>
              <a:rPr lang="en-US" dirty="0"/>
            </a:br>
            <a:r>
              <a:rPr lang="en-US" dirty="0"/>
              <a:t>Provide Temporary and Trial Accommodations</a:t>
            </a:r>
          </a:p>
        </p:txBody>
      </p:sp>
      <p:sp>
        <p:nvSpPr>
          <p:cNvPr id="3" name="Content Placeholder 2">
            <a:extLst>
              <a:ext uri="{FF2B5EF4-FFF2-40B4-BE49-F238E27FC236}">
                <a16:creationId xmlns:a16="http://schemas.microsoft.com/office/drawing/2014/main" id="{8D84CDE7-5F7D-4C4B-8176-1F681B1E2F89}"/>
              </a:ext>
            </a:extLst>
          </p:cNvPr>
          <p:cNvSpPr>
            <a:spLocks noGrp="1"/>
          </p:cNvSpPr>
          <p:nvPr>
            <p:ph idx="1"/>
          </p:nvPr>
        </p:nvSpPr>
        <p:spPr>
          <a:xfrm>
            <a:off x="585937" y="2012996"/>
            <a:ext cx="7072211" cy="4288398"/>
          </a:xfrm>
        </p:spPr>
        <p:txBody>
          <a:bodyPr>
            <a:normAutofit lnSpcReduction="10000"/>
          </a:bodyPr>
          <a:lstStyle/>
          <a:p>
            <a:pPr>
              <a:spcBef>
                <a:spcPts val="576"/>
              </a:spcBef>
              <a:spcAft>
                <a:spcPts val="1200"/>
              </a:spcAft>
            </a:pPr>
            <a:r>
              <a:rPr lang="en-US" sz="2400" dirty="0"/>
              <a:t>Consider providing trial and short-term solutions to support the accommodation process</a:t>
            </a:r>
          </a:p>
          <a:p>
            <a:pPr>
              <a:spcBef>
                <a:spcPts val="576"/>
              </a:spcBef>
              <a:spcAft>
                <a:spcPts val="1200"/>
              </a:spcAft>
            </a:pPr>
            <a:r>
              <a:rPr lang="en-US" sz="2400" dirty="0"/>
              <a:t>Might demonstrate whether the accommodation will be effective, or enable an employee to return to work sooner than anticipated</a:t>
            </a:r>
          </a:p>
          <a:p>
            <a:pPr>
              <a:spcBef>
                <a:spcPts val="576"/>
              </a:spcBef>
              <a:spcAft>
                <a:spcPts val="1200"/>
              </a:spcAft>
            </a:pPr>
            <a:r>
              <a:rPr lang="en-US" sz="2400" dirty="0"/>
              <a:t>Shows good faith effort and keeps employee working/expedites return to work</a:t>
            </a:r>
          </a:p>
          <a:p>
            <a:pPr>
              <a:spcBef>
                <a:spcPts val="576"/>
              </a:spcBef>
              <a:spcAft>
                <a:spcPts val="1200"/>
              </a:spcAft>
            </a:pPr>
            <a:endParaRPr lang="en-US" dirty="0"/>
          </a:p>
          <a:p>
            <a:pPr marL="0" indent="0">
              <a:spcBef>
                <a:spcPts val="576"/>
              </a:spcBef>
              <a:spcAft>
                <a:spcPts val="1200"/>
              </a:spcAft>
              <a:buNone/>
            </a:pPr>
            <a:r>
              <a:rPr kumimoji="0" lang="en-US" altLang="en-US" sz="2200" b="0" i="0" u="none" strike="noStrike" kern="1200" cap="none" spc="0" normalizeH="0" baseline="0" noProof="0" dirty="0">
                <a:ln>
                  <a:noFill/>
                </a:ln>
                <a:solidFill>
                  <a:srgbClr val="0070C0"/>
                </a:solidFill>
                <a:effectLst/>
                <a:uLnTx/>
                <a:uFillTx/>
                <a:ea typeface="+mn-ea"/>
                <a:cs typeface="Arial" panose="020B0604020202020204" pitchFamily="34" charset="0"/>
                <a:hlinkClick r:id="rId3">
                  <a:extLst>
                    <a:ext uri="{A12FA001-AC4F-418D-AE19-62706E023703}">
                      <ahyp:hlinkClr xmlns:ahyp="http://schemas.microsoft.com/office/drawing/2018/hyperlinkcolor" val="tx"/>
                    </a:ext>
                  </a:extLst>
                </a:hlinkClick>
              </a:rPr>
              <a:t>Temporary or Trial Accommodations</a:t>
            </a:r>
            <a:endParaRPr lang="en-US" sz="2200" b="1" dirty="0">
              <a:solidFill>
                <a:srgbClr val="0070C0"/>
              </a:solidFill>
            </a:endParaRPr>
          </a:p>
        </p:txBody>
      </p:sp>
      <p:sp>
        <p:nvSpPr>
          <p:cNvPr id="4" name="Slide Number Placeholder 3">
            <a:extLst>
              <a:ext uri="{FF2B5EF4-FFF2-40B4-BE49-F238E27FC236}">
                <a16:creationId xmlns:a16="http://schemas.microsoft.com/office/drawing/2014/main" id="{09FB2B28-1623-4691-96D1-FAADBF5EBE0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pic>
        <p:nvPicPr>
          <p:cNvPr id="6" name="Picture 5">
            <a:extLst>
              <a:ext uri="{FF2B5EF4-FFF2-40B4-BE49-F238E27FC236}">
                <a16:creationId xmlns:a16="http://schemas.microsoft.com/office/drawing/2014/main" id="{8C2E65C1-4743-4DC2-86FA-F2EA2B9BC40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069958" y="2012996"/>
            <a:ext cx="3679666" cy="4007261"/>
          </a:xfrm>
          <a:prstGeom prst="rect">
            <a:avLst/>
          </a:prstGeom>
        </p:spPr>
      </p:pic>
    </p:spTree>
    <p:extLst>
      <p:ext uri="{BB962C8B-B14F-4D97-AF65-F5344CB8AC3E}">
        <p14:creationId xmlns:p14="http://schemas.microsoft.com/office/powerpoint/2010/main" val="3613045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85E8DD-3DCD-4001-9F16-E3DEE9E9ABA2}"/>
              </a:ext>
            </a:extLst>
          </p:cNvPr>
          <p:cNvSpPr>
            <a:spLocks noGrp="1"/>
          </p:cNvSpPr>
          <p:nvPr>
            <p:ph type="title"/>
          </p:nvPr>
        </p:nvSpPr>
        <p:spPr/>
        <p:txBody>
          <a:bodyPr/>
          <a:lstStyle/>
          <a:p>
            <a:r>
              <a:rPr lang="en-US" sz="2800" b="0" dirty="0">
                <a:solidFill>
                  <a:schemeClr val="bg1"/>
                </a:solidFill>
                <a:latin typeface="+mj-lt"/>
                <a:cs typeface="+mj-cs"/>
              </a:rPr>
              <a:t>Accommodation Process Tip: </a:t>
            </a:r>
            <a:br>
              <a:rPr lang="en-US" sz="2800" b="0" dirty="0">
                <a:solidFill>
                  <a:schemeClr val="bg1"/>
                </a:solidFill>
                <a:latin typeface="+mj-lt"/>
                <a:cs typeface="+mj-cs"/>
              </a:rPr>
            </a:br>
            <a:r>
              <a:rPr lang="en-US" dirty="0"/>
              <a:t>View Telework Through a Different Lens</a:t>
            </a:r>
          </a:p>
        </p:txBody>
      </p:sp>
      <p:sp>
        <p:nvSpPr>
          <p:cNvPr id="2" name="Content Placeholder 1">
            <a:extLst>
              <a:ext uri="{FF2B5EF4-FFF2-40B4-BE49-F238E27FC236}">
                <a16:creationId xmlns:a16="http://schemas.microsoft.com/office/drawing/2014/main" id="{58B97B8C-211C-4A7E-97AB-46A4F4B8D055}"/>
              </a:ext>
            </a:extLst>
          </p:cNvPr>
          <p:cNvSpPr>
            <a:spLocks noGrp="1"/>
          </p:cNvSpPr>
          <p:nvPr>
            <p:ph idx="1"/>
          </p:nvPr>
        </p:nvSpPr>
        <p:spPr>
          <a:xfrm>
            <a:off x="581192" y="2179378"/>
            <a:ext cx="11029615" cy="4223195"/>
          </a:xfrm>
        </p:spPr>
        <p:txBody>
          <a:bodyPr>
            <a:noAutofit/>
          </a:bodyPr>
          <a:lstStyle/>
          <a:p>
            <a:pPr>
              <a:spcBef>
                <a:spcPts val="24"/>
              </a:spcBef>
              <a:spcAft>
                <a:spcPts val="1200"/>
              </a:spcAft>
              <a:buClr>
                <a:srgbClr val="1A3260"/>
              </a:buClr>
              <a:defRPr/>
            </a:pP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Check whether usual </a:t>
            </a:r>
            <a:r>
              <a:rPr kumimoji="0" lang="en-US" sz="2400" b="0" i="0" u="none" strike="noStrike" kern="1200" cap="none" spc="0" normalizeH="0" baseline="0" noProof="0" dirty="0">
                <a:ln>
                  <a:noFill/>
                </a:ln>
                <a:solidFill>
                  <a:srgbClr val="0070C0"/>
                </a:solidFill>
                <a:effectLst/>
                <a:uLnTx/>
                <a:uFillTx/>
                <a:latin typeface="Arial Nova" panose="020B05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telework</a:t>
            </a: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 policy covers the request before providing/requesting medical information</a:t>
            </a:r>
          </a:p>
          <a:p>
            <a:pPr>
              <a:spcBef>
                <a:spcPts val="24"/>
              </a:spcBef>
              <a:spcAft>
                <a:spcPts val="1200"/>
              </a:spcAft>
              <a:buClr>
                <a:srgbClr val="1A3260"/>
              </a:buClr>
              <a:defRPr/>
            </a:pP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Whether continuing telework is a reasonable accommodation may depend on whether essential job functions changed or were removed during required telework</a:t>
            </a:r>
          </a:p>
          <a:p>
            <a:pPr>
              <a:spcBef>
                <a:spcPts val="24"/>
              </a:spcBef>
              <a:spcAft>
                <a:spcPts val="1200"/>
              </a:spcAft>
              <a:buClr>
                <a:srgbClr val="1A3260"/>
              </a:buClr>
              <a:defRPr/>
            </a:pP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If telework was denied as an accommodation prior to the pandemic, the temporary telework experience can serve as a trial period that establishes whether telework is effective and reasonable</a:t>
            </a:r>
          </a:p>
          <a:p>
            <a:pPr marL="306000" marR="0" lvl="0" indent="-306000" algn="l" defTabSz="457200" rtl="0" eaLnBrk="1" fontAlgn="auto" latinLnBrk="0" hangingPunct="1">
              <a:lnSpc>
                <a:spcPct val="100000"/>
              </a:lnSpc>
              <a:spcBef>
                <a:spcPts val="24"/>
              </a:spcBef>
              <a:spcAft>
                <a:spcPts val="1200"/>
              </a:spcAft>
              <a:buClr>
                <a:srgbClr val="1A3260"/>
              </a:buClr>
              <a:buSzPct val="92000"/>
              <a:buFont typeface="Wingdings" panose="05000000000000000000" pitchFamily="2" charset="2"/>
              <a:buChar char="§"/>
              <a:tabLst/>
              <a:defRPr/>
            </a:pPr>
            <a:endParaRPr kumimoji="0" lang="en-US" sz="2400" b="0" i="0" u="none" strike="noStrike" kern="1200" cap="none" spc="0" normalizeH="0" baseline="0" noProof="0" dirty="0">
              <a:ln>
                <a:noFill/>
              </a:ln>
              <a:solidFill>
                <a:srgbClr val="1A3260"/>
              </a:solidFill>
              <a:effectLst/>
              <a:highlight>
                <a:srgbClr val="FFFF00"/>
              </a:highlight>
              <a:uLnTx/>
              <a:uFillTx/>
            </a:endParaRPr>
          </a:p>
          <a:p>
            <a:pPr marL="0" marR="0" lvl="0" indent="0" algn="l" defTabSz="457200" rtl="0" eaLnBrk="1" fontAlgn="auto" latinLnBrk="0" hangingPunct="1">
              <a:lnSpc>
                <a:spcPct val="100000"/>
              </a:lnSpc>
              <a:spcBef>
                <a:spcPts val="24"/>
              </a:spcBef>
              <a:spcAft>
                <a:spcPts val="1200"/>
              </a:spcAft>
              <a:buClr>
                <a:srgbClr val="1A3260"/>
              </a:buClr>
              <a:buSzPct val="92000"/>
              <a:buFont typeface="Wingdings 2" panose="05020102010507070707" pitchFamily="18" charset="2"/>
              <a:buNone/>
              <a:tabLst/>
              <a:defRPr/>
            </a:pPr>
            <a:r>
              <a:rPr kumimoji="0" lang="en-US" sz="2200" b="0" i="0" u="sng" strike="noStrike" kern="1200" cap="none" spc="0" normalizeH="0" baseline="0" noProof="0" dirty="0">
                <a:ln>
                  <a:noFill/>
                </a:ln>
                <a:solidFill>
                  <a:srgbClr val="0070C0"/>
                </a:solidFill>
                <a:effectLst/>
                <a:uLnTx/>
                <a:uFillTx/>
                <a:hlinkClick r:id="rId4">
                  <a:extLst>
                    <a:ext uri="{A12FA001-AC4F-418D-AE19-62706E023703}">
                      <ahyp:hlinkClr xmlns:ahyp="http://schemas.microsoft.com/office/drawing/2018/hyperlinkcolor" val="tx"/>
                    </a:ext>
                  </a:extLst>
                </a:hlinkClick>
              </a:rPr>
              <a:t>Telework Accommodation Request Tool</a:t>
            </a:r>
            <a:endParaRPr lang="en-US" altLang="en-US" sz="1600" noProof="0" dirty="0">
              <a:solidFill>
                <a:srgbClr val="0070C0"/>
              </a:solidFill>
            </a:endParaRPr>
          </a:p>
        </p:txBody>
      </p:sp>
      <p:sp>
        <p:nvSpPr>
          <p:cNvPr id="3" name="Slide Number Placeholder 2">
            <a:extLst>
              <a:ext uri="{FF2B5EF4-FFF2-40B4-BE49-F238E27FC236}">
                <a16:creationId xmlns:a16="http://schemas.microsoft.com/office/drawing/2014/main" id="{4885D9A3-1842-4DD1-975F-07244141A69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FC9027-B8DE-401F-8495-AF55D855D141}" type="slidenum">
              <a:rPr kumimoji="0" lang="en-US" sz="1600" b="0" i="0" u="none" strike="noStrike" kern="1200" cap="none" spc="0" normalizeH="0" baseline="0" noProof="0" smtClean="0">
                <a:ln>
                  <a:noFill/>
                </a:ln>
                <a:solidFill>
                  <a:srgbClr val="1A32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600" b="0" i="0" u="none" strike="noStrike" kern="1200" cap="none" spc="0" normalizeH="0" baseline="0" noProof="0" dirty="0">
              <a:ln>
                <a:noFill/>
              </a:ln>
              <a:solidFill>
                <a:srgbClr val="1A32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4195594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16:creationId xmlns:a16="http://schemas.microsoft.com/office/drawing/2014/main" id="{493D4EDA-58E0-40CC-B3CA-14CDEB349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6" name="Content Placeholder 5">
            <a:extLst>
              <a:ext uri="{FF2B5EF4-FFF2-40B4-BE49-F238E27FC236}">
                <a16:creationId xmlns:a16="http://schemas.microsoft.com/office/drawing/2014/main" id="{A490F210-747D-4511-9BA2-4E4C63390B87}"/>
              </a:ext>
              <a:ext uri="{C183D7F6-B498-43B3-948B-1728B52AA6E4}">
                <adec:decorative xmlns:adec="http://schemas.microsoft.com/office/drawing/2017/decorative" val="1"/>
              </a:ext>
            </a:extLst>
          </p:cNvPr>
          <p:cNvPicPr>
            <a:picLocks noGrp="1" noChangeAspect="1"/>
          </p:cNvPicPr>
          <p:nvPr>
            <p:ph idx="1"/>
          </p:nvPr>
        </p:nvPicPr>
        <p:blipFill>
          <a:blip r:embed="rId3"/>
          <a:srcRect t="284" b="284"/>
          <a:stretch/>
        </p:blipFill>
        <p:spPr>
          <a:xfrm>
            <a:off x="0" y="0"/>
            <a:ext cx="12252960" cy="6858000"/>
          </a:xfrm>
          <a:prstGeom prst="rect">
            <a:avLst/>
          </a:prstGeom>
        </p:spPr>
      </p:pic>
      <p:grpSp>
        <p:nvGrpSpPr>
          <p:cNvPr id="21" name="Group 20">
            <a:extLst>
              <a:ext uri="{FF2B5EF4-FFF2-40B4-BE49-F238E27FC236}">
                <a16:creationId xmlns:a16="http://schemas.microsoft.com/office/drawing/2014/main" id="{AA9EB0BC-A85E-4C26-B355-5DFCEF6CCB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2" name="Rectangle 21">
              <a:extLst>
                <a:ext uri="{FF2B5EF4-FFF2-40B4-BE49-F238E27FC236}">
                  <a16:creationId xmlns:a16="http://schemas.microsoft.com/office/drawing/2014/main" id="{3643E56B-BD42-413D-B17D-7958270F5D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CAA07C"/>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96C04F74-9467-4FA5-95DC-8D481A297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CAA07C"/>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D73DE1C3-5C37-42E9-A3F0-256F19383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CAA07C"/>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4A2E7EC3-E07C-46CE-9B25-41865A506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2B9FEA2-1A90-45FF-A671-F287D90BC4E5}"/>
              </a:ext>
            </a:extLst>
          </p:cNvPr>
          <p:cNvSpPr>
            <a:spLocks noGrp="1"/>
          </p:cNvSpPr>
          <p:nvPr>
            <p:ph type="title"/>
          </p:nvPr>
        </p:nvSpPr>
        <p:spPr>
          <a:xfrm>
            <a:off x="581191" y="4572000"/>
            <a:ext cx="10993549" cy="1749262"/>
          </a:xfrm>
        </p:spPr>
        <p:txBody>
          <a:bodyPr vert="horz" lIns="91440" tIns="45720" rIns="91440" bIns="45720" rtlCol="0" anchor="ctr">
            <a:normAutofit/>
          </a:bodyPr>
          <a:lstStyle/>
          <a:p>
            <a:pPr algn="ctr"/>
            <a:r>
              <a:rPr lang="en-US" sz="4000" dirty="0"/>
              <a:t>Accommodation Solutions</a:t>
            </a:r>
            <a:br>
              <a:rPr lang="en-US" sz="4000" dirty="0"/>
            </a:br>
            <a:r>
              <a:rPr kumimoji="0" lang="en-US" sz="1800" b="0" i="0" u="none" strike="noStrike" kern="1200" cap="all" spc="0" normalizeH="0" baseline="0" noProof="0" dirty="0">
                <a:ln>
                  <a:noFill/>
                </a:ln>
                <a:solidFill>
                  <a:prstClr val="white"/>
                </a:solidFill>
                <a:effectLst/>
                <a:uLnTx/>
                <a:uFillTx/>
                <a:latin typeface="Gill Sans MT" panose="020B0502020104020203"/>
                <a:ea typeface="+mj-ea"/>
                <a:cs typeface="+mj-cs"/>
              </a:rPr>
              <a:t>Tracie D</a:t>
            </a:r>
            <a:r>
              <a:rPr kumimoji="0" lang="en-US" sz="1800" b="0" i="0" u="none" strike="noStrike" kern="1200" cap="none" spc="0" normalizeH="0" baseline="0" noProof="0" dirty="0">
                <a:ln>
                  <a:noFill/>
                </a:ln>
                <a:solidFill>
                  <a:prstClr val="white"/>
                </a:solidFill>
                <a:effectLst/>
                <a:uLnTx/>
                <a:uFillTx/>
                <a:latin typeface="Gill Sans MT" panose="020B0502020104020203"/>
                <a:ea typeface="+mj-ea"/>
                <a:cs typeface="+mj-cs"/>
              </a:rPr>
              <a:t>e</a:t>
            </a:r>
            <a:r>
              <a:rPr kumimoji="0" lang="en-US" sz="1800" b="0" i="0" u="none" strike="noStrike" kern="1200" cap="all" spc="0" normalizeH="0" baseline="0" noProof="0" dirty="0">
                <a:ln>
                  <a:noFill/>
                </a:ln>
                <a:solidFill>
                  <a:prstClr val="white"/>
                </a:solidFill>
                <a:effectLst/>
                <a:uLnTx/>
                <a:uFillTx/>
                <a:latin typeface="Gill Sans MT" panose="020B0502020104020203"/>
                <a:ea typeface="+mj-ea"/>
                <a:cs typeface="+mj-cs"/>
              </a:rPr>
              <a:t>Freitas, JAN</a:t>
            </a:r>
            <a:endParaRPr lang="en-US" sz="4000" dirty="0"/>
          </a:p>
        </p:txBody>
      </p:sp>
      <p:sp>
        <p:nvSpPr>
          <p:cNvPr id="16" name="Slide Number Placeholder 3">
            <a:extLst>
              <a:ext uri="{FF2B5EF4-FFF2-40B4-BE49-F238E27FC236}">
                <a16:creationId xmlns:a16="http://schemas.microsoft.com/office/drawing/2014/main" id="{646A3142-7A57-45E0-BFC8-D7908672DA6E}"/>
              </a:ext>
            </a:extLst>
          </p:cNvPr>
          <p:cNvSpPr>
            <a:spLocks noGrp="1"/>
          </p:cNvSpPr>
          <p:nvPr>
            <p:ph type="sldNum" sz="quarter" idx="12"/>
          </p:nvPr>
        </p:nvSpPr>
        <p:spPr>
          <a:xfrm>
            <a:off x="10683560" y="77850"/>
            <a:ext cx="105251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1A32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600" b="0" i="0" u="none" strike="noStrike" kern="1200" cap="none" spc="0" normalizeH="0" baseline="0" noProof="0" dirty="0">
              <a:ln>
                <a:noFill/>
              </a:ln>
              <a:solidFill>
                <a:srgbClr val="1A32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8973405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D2ACD-4AD7-47C1-AA6E-524FE0A84671}"/>
              </a:ext>
            </a:extLst>
          </p:cNvPr>
          <p:cNvSpPr>
            <a:spLocks noGrp="1"/>
          </p:cNvSpPr>
          <p:nvPr>
            <p:ph type="title"/>
          </p:nvPr>
        </p:nvSpPr>
        <p:spPr/>
        <p:txBody>
          <a:bodyPr>
            <a:normAutofit/>
          </a:bodyPr>
          <a:lstStyle/>
          <a:p>
            <a:r>
              <a:rPr lang="en-US" dirty="0"/>
              <a:t>Transitional, Modified,  and Flexible Work Arrangements</a:t>
            </a:r>
          </a:p>
        </p:txBody>
      </p:sp>
      <p:sp>
        <p:nvSpPr>
          <p:cNvPr id="3" name="Content Placeholder 2">
            <a:extLst>
              <a:ext uri="{FF2B5EF4-FFF2-40B4-BE49-F238E27FC236}">
                <a16:creationId xmlns:a16="http://schemas.microsoft.com/office/drawing/2014/main" id="{B64686EC-9D5E-4728-AC6A-D19640D8034E}"/>
              </a:ext>
            </a:extLst>
          </p:cNvPr>
          <p:cNvSpPr>
            <a:spLocks noGrp="1"/>
          </p:cNvSpPr>
          <p:nvPr>
            <p:ph idx="1"/>
          </p:nvPr>
        </p:nvSpPr>
        <p:spPr>
          <a:xfrm>
            <a:off x="581193" y="2344269"/>
            <a:ext cx="11029615" cy="3678303"/>
          </a:xfrm>
        </p:spPr>
        <p:txBody>
          <a:bodyPr>
            <a:noAutofit/>
          </a:bodyPr>
          <a:lstStyle/>
          <a:p>
            <a:pPr defTabSz="914400" fontAlgn="base">
              <a:spcAft>
                <a:spcPts val="1200"/>
              </a:spcAft>
              <a:buClrTx/>
              <a:buSzTx/>
              <a:defRPr/>
            </a:pPr>
            <a:r>
              <a:rPr kumimoji="0" lang="en-US" altLang="en-US" sz="2400" b="0" i="0" u="none" strike="noStrike" kern="1200" cap="none" spc="0" normalizeH="0" baseline="0" noProof="0" dirty="0">
                <a:ln>
                  <a:noFill/>
                </a:ln>
                <a:effectLst/>
                <a:uLnTx/>
                <a:uFillTx/>
              </a:rPr>
              <a:t>Transition back to full-time work over a short period</a:t>
            </a:r>
          </a:p>
          <a:p>
            <a:pPr defTabSz="914400" fontAlgn="base">
              <a:spcAft>
                <a:spcPts val="1200"/>
              </a:spcAft>
              <a:buClrTx/>
              <a:buSzTx/>
              <a:defRPr/>
            </a:pPr>
            <a:r>
              <a:rPr lang="en-US" sz="2400" dirty="0"/>
              <a:t>Modified/</a:t>
            </a:r>
            <a:r>
              <a:rPr lang="en-US" sz="2400" dirty="0">
                <a:solidFill>
                  <a:srgbClr val="0070C0"/>
                </a:solidFill>
                <a:hlinkClick r:id="rId3">
                  <a:extLst>
                    <a:ext uri="{A12FA001-AC4F-418D-AE19-62706E023703}">
                      <ahyp:hlinkClr xmlns:ahyp="http://schemas.microsoft.com/office/drawing/2018/hyperlinkcolor" val="tx"/>
                    </a:ext>
                  </a:extLst>
                </a:hlinkClick>
              </a:rPr>
              <a:t>light duty</a:t>
            </a:r>
            <a:r>
              <a:rPr lang="en-US" sz="2400" dirty="0">
                <a:solidFill>
                  <a:srgbClr val="0070C0"/>
                </a:solidFill>
              </a:rPr>
              <a:t> </a:t>
            </a:r>
            <a:r>
              <a:rPr lang="en-US" sz="2400" dirty="0"/>
              <a:t>is t</a:t>
            </a:r>
            <a:r>
              <a:rPr lang="en-US" sz="2400" b="0" i="0" dirty="0">
                <a:solidFill>
                  <a:srgbClr val="002C5F"/>
                </a:solidFill>
                <a:effectLst/>
              </a:rPr>
              <a:t>emporary or permanent work that is physically or mentally less demanding than normal job duties</a:t>
            </a:r>
            <a:endParaRPr lang="en-US" sz="2400" dirty="0">
              <a:solidFill>
                <a:srgbClr val="002C5F"/>
              </a:solidFill>
            </a:endParaRPr>
          </a:p>
          <a:p>
            <a:pPr defTabSz="914400" eaLnBrk="0" fontAlgn="base" hangingPunct="0">
              <a:spcBef>
                <a:spcPts val="576"/>
              </a:spcBef>
              <a:spcAft>
                <a:spcPts val="1200"/>
              </a:spcAft>
              <a:buSzTx/>
              <a:defRPr/>
            </a:pPr>
            <a:r>
              <a:rPr kumimoji="0" lang="en-US" sz="2400" b="0" i="0" u="none" strike="noStrike" kern="1200" cap="none" spc="0" normalizeH="0" baseline="0" noProof="0" dirty="0">
                <a:ln>
                  <a:noFill/>
                </a:ln>
                <a:effectLst/>
                <a:uLnTx/>
                <a:uFillTx/>
              </a:rPr>
              <a:t>Work anytime, anywhere, as long as business needs are met</a:t>
            </a:r>
          </a:p>
          <a:p>
            <a:pPr defTabSz="914400" eaLnBrk="0" fontAlgn="base" hangingPunct="0">
              <a:spcBef>
                <a:spcPts val="576"/>
              </a:spcBef>
              <a:spcAft>
                <a:spcPts val="1200"/>
              </a:spcAft>
              <a:buSzTx/>
              <a:defRPr/>
            </a:pPr>
            <a:r>
              <a:rPr lang="en-US" sz="2400" kern="1200" dirty="0"/>
              <a:t>Flexible scheduling (e.g., flextime, compressed week, part-time)</a:t>
            </a:r>
          </a:p>
          <a:p>
            <a:pPr defTabSz="914400" eaLnBrk="0" fontAlgn="base" hangingPunct="0">
              <a:spcBef>
                <a:spcPts val="576"/>
              </a:spcBef>
              <a:spcAft>
                <a:spcPts val="1200"/>
              </a:spcAft>
              <a:buSzTx/>
              <a:defRPr/>
            </a:pPr>
            <a:r>
              <a:rPr kumimoji="0" lang="en-US" sz="2400" b="0" i="0" u="none" strike="noStrike" kern="1200" cap="none" spc="0" normalizeH="0" baseline="0" noProof="0" dirty="0">
                <a:ln>
                  <a:noFill/>
                </a:ln>
                <a:effectLst/>
                <a:uLnTx/>
                <a:uFillTx/>
              </a:rPr>
              <a:t>Alternative scheduling (e.g., shift work, staggered schedules)</a:t>
            </a:r>
          </a:p>
          <a:p>
            <a:pPr defTabSz="914400" eaLnBrk="0" fontAlgn="base" hangingPunct="0">
              <a:spcBef>
                <a:spcPts val="576"/>
              </a:spcBef>
              <a:spcAft>
                <a:spcPts val="1200"/>
              </a:spcAft>
              <a:buSzTx/>
              <a:defRPr/>
            </a:pPr>
            <a:r>
              <a:rPr lang="en-US" sz="2400" kern="1200" dirty="0"/>
              <a:t>Hybrid work </a:t>
            </a:r>
          </a:p>
          <a:p>
            <a:pPr defTabSz="914400" eaLnBrk="0" fontAlgn="base" hangingPunct="0">
              <a:spcBef>
                <a:spcPts val="576"/>
              </a:spcBef>
              <a:spcAft>
                <a:spcPts val="1200"/>
              </a:spcAft>
              <a:buSzTx/>
              <a:defRPr/>
            </a:pPr>
            <a:r>
              <a:rPr lang="en-US" sz="2400" kern="1200" dirty="0"/>
              <a:t>Telework/remote work</a:t>
            </a:r>
            <a:endParaRPr lang="en-US" sz="2400" dirty="0"/>
          </a:p>
        </p:txBody>
      </p:sp>
      <p:sp>
        <p:nvSpPr>
          <p:cNvPr id="5" name="Slide Number Placeholder 3">
            <a:extLst>
              <a:ext uri="{FF2B5EF4-FFF2-40B4-BE49-F238E27FC236}">
                <a16:creationId xmlns:a16="http://schemas.microsoft.com/office/drawing/2014/main" id="{6FDCACC1-FEE5-9320-DD22-9B5BBE07EB4E}"/>
              </a:ext>
            </a:extLst>
          </p:cNvPr>
          <p:cNvSpPr>
            <a:spLocks noGrp="1"/>
          </p:cNvSpPr>
          <p:nvPr>
            <p:ph type="sldNum" sz="quarter" idx="12"/>
          </p:nvPr>
        </p:nvSpPr>
        <p:spPr>
          <a:xfrm>
            <a:off x="10692959" y="61893"/>
            <a:ext cx="1052508"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chemeClr val="accent1"/>
                </a:solidFill>
                <a:effectLst/>
                <a:uLnTx/>
                <a:uFillTx/>
                <a:latin typeface="Arial Nova" panose="020B0504020202020204" pitchFamily="34" charset="0"/>
                <a:ea typeface="+mn-ea"/>
                <a:cs typeface="+mn-cs"/>
              </a:rPr>
              <a:pPr marL="0" marR="0" lvl="0" indent="0" defTabSz="457200" rtl="0" eaLnBrk="1" fontAlgn="auto" latinLnBrk="0" hangingPunct="1">
                <a:spcBef>
                  <a:spcPts val="0"/>
                </a:spcBef>
                <a:spcAft>
                  <a:spcPts val="600"/>
                </a:spcAft>
                <a:buClrTx/>
                <a:buSzTx/>
                <a:buFontTx/>
                <a:buNone/>
                <a:tabLst/>
                <a:defRPr/>
              </a:pPr>
              <a:t>36</a:t>
            </a:fld>
            <a:endParaRPr kumimoji="0" lang="en-US" b="0" i="0" u="none" strike="noStrike" kern="1200" cap="none" spc="0" normalizeH="0" baseline="0" noProof="0" dirty="0">
              <a:ln>
                <a:noFill/>
              </a:ln>
              <a:solidFill>
                <a:schemeClr val="accent1"/>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8278245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85E8DD-3DCD-4001-9F16-E3DEE9E9ABA2}"/>
              </a:ext>
            </a:extLst>
          </p:cNvPr>
          <p:cNvSpPr>
            <a:spLocks noGrp="1"/>
          </p:cNvSpPr>
          <p:nvPr>
            <p:ph type="title"/>
          </p:nvPr>
        </p:nvSpPr>
        <p:spPr/>
        <p:txBody>
          <a:bodyPr/>
          <a:lstStyle/>
          <a:p>
            <a:r>
              <a:rPr lang="en-US" sz="2800" b="0" dirty="0">
                <a:solidFill>
                  <a:schemeClr val="bg1"/>
                </a:solidFill>
                <a:latin typeface="+mj-lt"/>
                <a:cs typeface="+mj-cs"/>
              </a:rPr>
              <a:t>Solutions</a:t>
            </a:r>
            <a:r>
              <a:rPr lang="en-US" dirty="0"/>
              <a:t> </a:t>
            </a:r>
            <a:r>
              <a:rPr lang="en-US" sz="2800" b="0" dirty="0">
                <a:solidFill>
                  <a:schemeClr val="bg1"/>
                </a:solidFill>
                <a:latin typeface="+mj-lt"/>
                <a:cs typeface="+mj-cs"/>
              </a:rPr>
              <a:t>To Address Difficulty Concentrating</a:t>
            </a:r>
            <a:endParaRPr lang="en-US" dirty="0"/>
          </a:p>
        </p:txBody>
      </p:sp>
      <p:sp>
        <p:nvSpPr>
          <p:cNvPr id="2" name="Content Placeholder 1">
            <a:extLst>
              <a:ext uri="{FF2B5EF4-FFF2-40B4-BE49-F238E27FC236}">
                <a16:creationId xmlns:a16="http://schemas.microsoft.com/office/drawing/2014/main" id="{58B97B8C-211C-4A7E-97AB-46A4F4B8D055}"/>
              </a:ext>
            </a:extLst>
          </p:cNvPr>
          <p:cNvSpPr>
            <a:spLocks noGrp="1"/>
          </p:cNvSpPr>
          <p:nvPr>
            <p:ph idx="1"/>
          </p:nvPr>
        </p:nvSpPr>
        <p:spPr>
          <a:xfrm>
            <a:off x="581192" y="2209800"/>
            <a:ext cx="11029615" cy="4380193"/>
          </a:xfrm>
        </p:spPr>
        <p:txBody>
          <a:bodyPr>
            <a:noAutofit/>
          </a:bodyPr>
          <a:lstStyle/>
          <a:p>
            <a:r>
              <a:rPr lang="en-US" altLang="en-US" sz="2400" b="0" dirty="0"/>
              <a:t>Reduce distractions in the work area</a:t>
            </a:r>
          </a:p>
          <a:p>
            <a:r>
              <a:rPr lang="en-US" altLang="en-US" sz="2400" b="0" dirty="0"/>
              <a:t>Provide space enclosures or a private office</a:t>
            </a:r>
          </a:p>
          <a:p>
            <a:r>
              <a:rPr lang="en-US" altLang="en-US" sz="2400" b="0" dirty="0"/>
              <a:t>Allow use of an environmental sound machine or a headset</a:t>
            </a:r>
            <a:r>
              <a:rPr lang="en-US" altLang="en-US" sz="2400" dirty="0"/>
              <a:t>/earbuds </a:t>
            </a:r>
            <a:r>
              <a:rPr lang="en-US" altLang="en-US" sz="2400" b="0" dirty="0"/>
              <a:t>to listen to music</a:t>
            </a:r>
          </a:p>
          <a:p>
            <a:r>
              <a:rPr lang="en-US" altLang="en-US" sz="2400" b="0" dirty="0"/>
              <a:t>Increase natural lighting or provide full-spectrum lighting</a:t>
            </a:r>
          </a:p>
          <a:p>
            <a:r>
              <a:rPr lang="en-US" altLang="en-US" sz="2400" b="0" dirty="0"/>
              <a:t>Reduce clutter in the employee’s work environment</a:t>
            </a:r>
          </a:p>
          <a:p>
            <a:r>
              <a:rPr lang="en-US" altLang="en-US" sz="2400" b="0" dirty="0"/>
              <a:t>Plan for uninterrupted work time</a:t>
            </a:r>
          </a:p>
          <a:p>
            <a:pPr>
              <a:spcAft>
                <a:spcPts val="1200"/>
              </a:spcAft>
            </a:pPr>
            <a:r>
              <a:rPr lang="en-US" altLang="en-US" sz="2400" b="0" dirty="0"/>
              <a:t>Divide large assignments into smaller tasks and steps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2200" b="0" i="0" u="none" strike="noStrike" kern="1200" cap="none" spc="0" normalizeH="0" baseline="0" noProof="0" dirty="0">
                <a:ln>
                  <a:noFill/>
                </a:ln>
                <a:solidFill>
                  <a:srgbClr val="0070C0"/>
                </a:solidFill>
                <a:effectLst/>
                <a:uLnTx/>
                <a:uFillTx/>
                <a:cs typeface="+mn-cs"/>
                <a:hlinkClick r:id="rId3">
                  <a:extLst>
                    <a:ext uri="{A12FA001-AC4F-418D-AE19-62706E023703}">
                      <ahyp:hlinkClr xmlns:ahyp="http://schemas.microsoft.com/office/drawing/2018/hyperlinkcolor" val="tx"/>
                    </a:ext>
                  </a:extLst>
                </a:hlinkClick>
              </a:rPr>
              <a:t>Executive Functioning Deficits</a:t>
            </a:r>
            <a:endParaRPr lang="en-US" altLang="en-US" sz="2200" dirty="0">
              <a:solidFill>
                <a:srgbClr val="0070C0"/>
              </a:solidFill>
            </a:endParaRPr>
          </a:p>
          <a:p>
            <a:endParaRPr lang="en-US" altLang="en-US" sz="1600" noProof="0" dirty="0"/>
          </a:p>
        </p:txBody>
      </p:sp>
      <p:sp>
        <p:nvSpPr>
          <p:cNvPr id="5" name="Slide Number Placeholder 3">
            <a:extLst>
              <a:ext uri="{FF2B5EF4-FFF2-40B4-BE49-F238E27FC236}">
                <a16:creationId xmlns:a16="http://schemas.microsoft.com/office/drawing/2014/main" id="{9C776F2E-A45C-9480-41E4-1368ADFC7FE0}"/>
              </a:ext>
            </a:extLst>
          </p:cNvPr>
          <p:cNvSpPr>
            <a:spLocks noGrp="1"/>
          </p:cNvSpPr>
          <p:nvPr>
            <p:ph type="sldNum" sz="quarter" idx="12"/>
          </p:nvPr>
        </p:nvSpPr>
        <p:spPr>
          <a:xfrm>
            <a:off x="10692959" y="61893"/>
            <a:ext cx="1052508"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chemeClr val="accent1"/>
                </a:solidFill>
                <a:effectLst/>
                <a:uLnTx/>
                <a:uFillTx/>
                <a:latin typeface="Arial Nova" panose="020B0504020202020204" pitchFamily="34" charset="0"/>
                <a:ea typeface="+mn-ea"/>
                <a:cs typeface="+mn-cs"/>
              </a:rPr>
              <a:pPr marL="0" marR="0" lvl="0" indent="0" defTabSz="457200" rtl="0" eaLnBrk="1" fontAlgn="auto" latinLnBrk="0" hangingPunct="1">
                <a:spcBef>
                  <a:spcPts val="0"/>
                </a:spcBef>
                <a:spcAft>
                  <a:spcPts val="600"/>
                </a:spcAft>
                <a:buClrTx/>
                <a:buSzTx/>
                <a:buFontTx/>
                <a:buNone/>
                <a:tabLst/>
                <a:defRPr/>
              </a:pPr>
              <a:t>37</a:t>
            </a:fld>
            <a:endParaRPr kumimoji="0" lang="en-US" b="0" i="0" u="none" strike="noStrike" kern="1200" cap="none" spc="0" normalizeH="0" baseline="0" noProof="0" dirty="0">
              <a:ln>
                <a:noFill/>
              </a:ln>
              <a:solidFill>
                <a:schemeClr val="accent1"/>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41046961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FFAB2-903D-4B73-B5CE-6DB68A8610ED}"/>
              </a:ext>
            </a:extLst>
          </p:cNvPr>
          <p:cNvSpPr>
            <a:spLocks noGrp="1"/>
          </p:cNvSpPr>
          <p:nvPr>
            <p:ph type="title"/>
          </p:nvPr>
        </p:nvSpPr>
        <p:spPr/>
        <p:txBody>
          <a:bodyPr/>
          <a:lstStyle/>
          <a:p>
            <a:r>
              <a:rPr lang="en-US" dirty="0"/>
              <a:t>Solutions To Address Memory Deficits</a:t>
            </a:r>
          </a:p>
        </p:txBody>
      </p:sp>
      <p:sp>
        <p:nvSpPr>
          <p:cNvPr id="3" name="Content Placeholder 2">
            <a:extLst>
              <a:ext uri="{FF2B5EF4-FFF2-40B4-BE49-F238E27FC236}">
                <a16:creationId xmlns:a16="http://schemas.microsoft.com/office/drawing/2014/main" id="{40F6710C-272C-434A-BE4C-BD418D70A903}"/>
              </a:ext>
            </a:extLst>
          </p:cNvPr>
          <p:cNvSpPr>
            <a:spLocks noGrp="1"/>
          </p:cNvSpPr>
          <p:nvPr>
            <p:ph idx="1"/>
          </p:nvPr>
        </p:nvSpPr>
        <p:spPr>
          <a:xfrm>
            <a:off x="581193" y="1904999"/>
            <a:ext cx="11029615" cy="4673221"/>
          </a:xfrm>
        </p:spPr>
        <p:txBody>
          <a:bodyPr>
            <a:normAutofit lnSpcReduction="10000"/>
          </a:bodyPr>
          <a:lstStyle/>
          <a:p>
            <a:r>
              <a:rPr lang="en-US" sz="2000" dirty="0"/>
              <a:t>Written instructions and checklists</a:t>
            </a:r>
          </a:p>
          <a:p>
            <a:r>
              <a:rPr lang="en-US" sz="2000" dirty="0"/>
              <a:t>Use a voice recorder</a:t>
            </a:r>
          </a:p>
          <a:p>
            <a:r>
              <a:rPr lang="en-US" sz="2000" dirty="0"/>
              <a:t>Additional training time for new tasks </a:t>
            </a:r>
          </a:p>
          <a:p>
            <a:r>
              <a:rPr lang="en-US" sz="2000" dirty="0"/>
              <a:t>Environmental cues for locations of items (e.g., labels, color coding, or bulletin boards)</a:t>
            </a:r>
          </a:p>
          <a:p>
            <a:r>
              <a:rPr lang="en-US" sz="2000" dirty="0"/>
              <a:t>Training refreshers</a:t>
            </a:r>
          </a:p>
          <a:p>
            <a:r>
              <a:rPr lang="en-US" sz="2000" dirty="0"/>
              <a:t>Minutes of meetings/trainings </a:t>
            </a:r>
          </a:p>
          <a:p>
            <a:r>
              <a:rPr lang="en-US" sz="2000" dirty="0"/>
              <a:t>Flowchart to indicate steps in a task </a:t>
            </a:r>
          </a:p>
          <a:p>
            <a:r>
              <a:rPr lang="en-US" sz="2000" dirty="0"/>
              <a:t>Verbal or pictorial cues </a:t>
            </a:r>
          </a:p>
          <a:p>
            <a:r>
              <a:rPr lang="en-US" sz="2000" dirty="0"/>
              <a:t>Color-coding scheme to prioritize tasks </a:t>
            </a:r>
          </a:p>
          <a:p>
            <a:r>
              <a:rPr lang="en-US" sz="2000" dirty="0"/>
              <a:t>Notebooks, planners, or sticky notes to record information/as reminders of dates/tasks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2000" dirty="0"/>
              <a:t> </a:t>
            </a:r>
            <a:r>
              <a:rPr kumimoji="0" lang="en-US" sz="2200" b="0" i="0" u="none" strike="noStrike" kern="1200" cap="none" spc="0" normalizeH="0" baseline="0" noProof="0" dirty="0">
                <a:ln>
                  <a:noFill/>
                </a:ln>
                <a:solidFill>
                  <a:srgbClr val="0070C0"/>
                </a:solidFill>
                <a:effectLst/>
                <a:uLnTx/>
                <a:uFillTx/>
                <a:latin typeface="Arial Nova" panose="020B05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Executive Functioning Deficits</a:t>
            </a:r>
            <a:endParaRPr lang="en-US" sz="2200" dirty="0">
              <a:solidFill>
                <a:srgbClr val="0070C0"/>
              </a:solidFill>
            </a:endParaRPr>
          </a:p>
        </p:txBody>
      </p:sp>
      <p:sp>
        <p:nvSpPr>
          <p:cNvPr id="5" name="Slide Number Placeholder 3">
            <a:extLst>
              <a:ext uri="{FF2B5EF4-FFF2-40B4-BE49-F238E27FC236}">
                <a16:creationId xmlns:a16="http://schemas.microsoft.com/office/drawing/2014/main" id="{0F49449F-29EE-33AD-24F1-0ECF8E072E02}"/>
              </a:ext>
            </a:extLst>
          </p:cNvPr>
          <p:cNvSpPr>
            <a:spLocks noGrp="1"/>
          </p:cNvSpPr>
          <p:nvPr>
            <p:ph type="sldNum" sz="quarter" idx="12"/>
          </p:nvPr>
        </p:nvSpPr>
        <p:spPr>
          <a:xfrm>
            <a:off x="10692959" y="61893"/>
            <a:ext cx="1052508"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chemeClr val="accent1"/>
                </a:solidFill>
                <a:effectLst/>
                <a:uLnTx/>
                <a:uFillTx/>
                <a:latin typeface="Arial Nova" panose="020B0504020202020204" pitchFamily="34" charset="0"/>
                <a:ea typeface="+mn-ea"/>
                <a:cs typeface="+mn-cs"/>
              </a:rPr>
              <a:pPr marL="0" marR="0" lvl="0" indent="0" defTabSz="457200" rtl="0" eaLnBrk="1" fontAlgn="auto" latinLnBrk="0" hangingPunct="1">
                <a:spcBef>
                  <a:spcPts val="0"/>
                </a:spcBef>
                <a:spcAft>
                  <a:spcPts val="600"/>
                </a:spcAft>
                <a:buClrTx/>
                <a:buSzTx/>
                <a:buFontTx/>
                <a:buNone/>
                <a:tabLst/>
                <a:defRPr/>
              </a:pPr>
              <a:t>38</a:t>
            </a:fld>
            <a:endParaRPr kumimoji="0" lang="en-US" b="0" i="0" u="none" strike="noStrike" kern="1200" cap="none" spc="0" normalizeH="0" baseline="0" noProof="0" dirty="0">
              <a:ln>
                <a:noFill/>
              </a:ln>
              <a:solidFill>
                <a:schemeClr val="accent1"/>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9783753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A0EB8-83EB-4D5D-AC31-065AC28C6C1A}"/>
              </a:ext>
            </a:extLst>
          </p:cNvPr>
          <p:cNvSpPr>
            <a:spLocks noGrp="1"/>
          </p:cNvSpPr>
          <p:nvPr>
            <p:ph type="title"/>
          </p:nvPr>
        </p:nvSpPr>
        <p:spPr>
          <a:xfrm>
            <a:off x="581192" y="702156"/>
            <a:ext cx="11029616" cy="1013800"/>
          </a:xfrm>
        </p:spPr>
        <p:txBody>
          <a:bodyPr>
            <a:normAutofit/>
          </a:bodyPr>
          <a:lstStyle/>
          <a:p>
            <a:r>
              <a:rPr lang="en-US" dirty="0"/>
              <a:t>Solutions To Address Anxiety &amp; Depression</a:t>
            </a:r>
          </a:p>
        </p:txBody>
      </p:sp>
      <p:pic>
        <p:nvPicPr>
          <p:cNvPr id="6" name="Picture 5">
            <a:extLst>
              <a:ext uri="{FF2B5EF4-FFF2-40B4-BE49-F238E27FC236}">
                <a16:creationId xmlns:a16="http://schemas.microsoft.com/office/drawing/2014/main" id="{8AC3B7FE-7C39-4889-89D0-2438FE72A3C2}"/>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088" b="12278"/>
          <a:stretch/>
        </p:blipFill>
        <p:spPr>
          <a:xfrm>
            <a:off x="448732" y="1871133"/>
            <a:ext cx="3683001" cy="4504267"/>
          </a:xfrm>
          <a:prstGeom prst="rect">
            <a:avLst/>
          </a:prstGeom>
        </p:spPr>
      </p:pic>
      <p:sp>
        <p:nvSpPr>
          <p:cNvPr id="3" name="Content Placeholder 2">
            <a:extLst>
              <a:ext uri="{FF2B5EF4-FFF2-40B4-BE49-F238E27FC236}">
                <a16:creationId xmlns:a16="http://schemas.microsoft.com/office/drawing/2014/main" id="{1A02355D-64BF-49FB-9F69-03A48E202367}"/>
              </a:ext>
            </a:extLst>
          </p:cNvPr>
          <p:cNvSpPr>
            <a:spLocks noGrp="1"/>
          </p:cNvSpPr>
          <p:nvPr>
            <p:ph idx="1"/>
          </p:nvPr>
        </p:nvSpPr>
        <p:spPr>
          <a:xfrm>
            <a:off x="4475858" y="2180496"/>
            <a:ext cx="7140407" cy="3678303"/>
          </a:xfrm>
        </p:spPr>
        <p:txBody>
          <a:bodyPr>
            <a:noAutofit/>
          </a:bodyPr>
          <a:lstStyle/>
          <a:p>
            <a:r>
              <a:rPr lang="en-US" sz="2400" dirty="0"/>
              <a:t>Identify and reduce triggers</a:t>
            </a:r>
          </a:p>
          <a:p>
            <a:r>
              <a:rPr lang="en-US" sz="2400" dirty="0"/>
              <a:t>Flexible schedule</a:t>
            </a:r>
          </a:p>
          <a:p>
            <a:r>
              <a:rPr lang="en-US" sz="2400" dirty="0"/>
              <a:t>Modified break schedule</a:t>
            </a:r>
          </a:p>
          <a:p>
            <a:r>
              <a:rPr lang="en-US" sz="2400" dirty="0"/>
              <a:t>Contact a support person when anxiety </a:t>
            </a:r>
            <a:br>
              <a:rPr lang="en-US" sz="2400" dirty="0"/>
            </a:br>
            <a:r>
              <a:rPr lang="en-US" sz="2400" dirty="0"/>
              <a:t>is triggered</a:t>
            </a:r>
          </a:p>
          <a:p>
            <a:r>
              <a:rPr lang="en-US" sz="2400" dirty="0"/>
              <a:t>Rest area/private space</a:t>
            </a:r>
          </a:p>
          <a:p>
            <a:r>
              <a:rPr lang="en-US" sz="2400" dirty="0">
                <a:solidFill>
                  <a:srgbClr val="0070C0"/>
                </a:solidFill>
                <a:hlinkClick r:id="rId4">
                  <a:extLst>
                    <a:ext uri="{A12FA001-AC4F-418D-AE19-62706E023703}">
                      <ahyp:hlinkClr xmlns:ahyp="http://schemas.microsoft.com/office/drawing/2018/hyperlinkcolor" val="tx"/>
                    </a:ext>
                  </a:extLst>
                </a:hlinkClick>
              </a:rPr>
              <a:t>Support animal</a:t>
            </a:r>
            <a:endParaRPr lang="en-US" sz="2400" dirty="0">
              <a:solidFill>
                <a:srgbClr val="0070C0"/>
              </a:solidFill>
            </a:endParaRPr>
          </a:p>
          <a:p>
            <a:r>
              <a:rPr lang="en-US" sz="2400" dirty="0">
                <a:solidFill>
                  <a:srgbClr val="0070C0"/>
                </a:solidFill>
                <a:hlinkClick r:id="rId5">
                  <a:extLst>
                    <a:ext uri="{A12FA001-AC4F-418D-AE19-62706E023703}">
                      <ahyp:hlinkClr xmlns:ahyp="http://schemas.microsoft.com/office/drawing/2018/hyperlinkcolor" val="tx"/>
                    </a:ext>
                  </a:extLst>
                </a:hlinkClick>
              </a:rPr>
              <a:t>Support person</a:t>
            </a:r>
            <a:endParaRPr lang="en-US" sz="2400" dirty="0">
              <a:solidFill>
                <a:srgbClr val="0070C0"/>
              </a:solidFill>
            </a:endParaRPr>
          </a:p>
        </p:txBody>
      </p:sp>
      <p:sp>
        <p:nvSpPr>
          <p:cNvPr id="5" name="Slide Number Placeholder 3">
            <a:extLst>
              <a:ext uri="{FF2B5EF4-FFF2-40B4-BE49-F238E27FC236}">
                <a16:creationId xmlns:a16="http://schemas.microsoft.com/office/drawing/2014/main" id="{2DC171CC-2469-AA2E-B65D-15B5EF890230}"/>
              </a:ext>
            </a:extLst>
          </p:cNvPr>
          <p:cNvSpPr>
            <a:spLocks noGrp="1"/>
          </p:cNvSpPr>
          <p:nvPr>
            <p:ph type="sldNum" sz="quarter" idx="12"/>
          </p:nvPr>
        </p:nvSpPr>
        <p:spPr>
          <a:xfrm>
            <a:off x="10692959" y="61893"/>
            <a:ext cx="1052508"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chemeClr val="accent1"/>
                </a:solidFill>
                <a:effectLst/>
                <a:uLnTx/>
                <a:uFillTx/>
                <a:latin typeface="Arial Nova" panose="020B0504020202020204" pitchFamily="34" charset="0"/>
                <a:ea typeface="+mn-ea"/>
                <a:cs typeface="+mn-cs"/>
              </a:rPr>
              <a:pPr marL="0" marR="0" lvl="0" indent="0" defTabSz="457200" rtl="0" eaLnBrk="1" fontAlgn="auto" latinLnBrk="0" hangingPunct="1">
                <a:spcBef>
                  <a:spcPts val="0"/>
                </a:spcBef>
                <a:spcAft>
                  <a:spcPts val="600"/>
                </a:spcAft>
                <a:buClrTx/>
                <a:buSzTx/>
                <a:buFontTx/>
                <a:buNone/>
                <a:tabLst/>
                <a:defRPr/>
              </a:pPr>
              <a:t>39</a:t>
            </a:fld>
            <a:endParaRPr kumimoji="0" lang="en-US" b="0" i="0" u="none" strike="noStrike" kern="1200" cap="none" spc="0" normalizeH="0" baseline="0" noProof="0" dirty="0">
              <a:ln>
                <a:noFill/>
              </a:ln>
              <a:solidFill>
                <a:schemeClr val="accent1"/>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551433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639C-8766-4AAC-BA35-547F96D3D9BE}"/>
              </a:ext>
            </a:extLst>
          </p:cNvPr>
          <p:cNvSpPr>
            <a:spLocks noGrp="1"/>
          </p:cNvSpPr>
          <p:nvPr>
            <p:ph type="title"/>
          </p:nvPr>
        </p:nvSpPr>
        <p:spPr>
          <a:xfrm>
            <a:off x="581192" y="702156"/>
            <a:ext cx="11029616" cy="1013800"/>
          </a:xfrm>
        </p:spPr>
        <p:txBody>
          <a:bodyPr>
            <a:normAutofit/>
          </a:bodyPr>
          <a:lstStyle/>
          <a:p>
            <a:r>
              <a:rPr lang="en-US" dirty="0">
                <a:solidFill>
                  <a:srgbClr val="FFFEFF"/>
                </a:solidFill>
              </a:rPr>
              <a:t>Housekeeping 2</a:t>
            </a:r>
          </a:p>
        </p:txBody>
      </p:sp>
      <p:graphicFrame>
        <p:nvGraphicFramePr>
          <p:cNvPr id="8" name="Content Placeholder 2" descr="PPT Slides&#10;Click the link included in the webcast login email you received&#10;Captioning&#10;Use the closed caption (CC) option or StreamText link shared in the webcast chat&#10;Transcript will be available wit webcast archive">
            <a:extLst>
              <a:ext uri="{FF2B5EF4-FFF2-40B4-BE49-F238E27FC236}">
                <a16:creationId xmlns:a16="http://schemas.microsoft.com/office/drawing/2014/main" id="{4EBCF884-6B8F-417E-9493-91071CE480E5}"/>
              </a:ext>
            </a:extLst>
          </p:cNvPr>
          <p:cNvGraphicFramePr>
            <a:graphicFrameLocks noGrp="1"/>
          </p:cNvGraphicFramePr>
          <p:nvPr>
            <p:ph idx="1"/>
            <p:extLst>
              <p:ext uri="{D42A27DB-BD31-4B8C-83A1-F6EECF244321}">
                <p14:modId xmlns:p14="http://schemas.microsoft.com/office/powerpoint/2010/main" val="1006086307"/>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3">
            <a:extLst>
              <a:ext uri="{FF2B5EF4-FFF2-40B4-BE49-F238E27FC236}">
                <a16:creationId xmlns:a16="http://schemas.microsoft.com/office/drawing/2014/main" id="{0B40DA22-91C1-82B7-D4ED-2BB3A91C2AC3}"/>
              </a:ext>
            </a:extLst>
          </p:cNvPr>
          <p:cNvSpPr>
            <a:spLocks noGrp="1"/>
          </p:cNvSpPr>
          <p:nvPr>
            <p:ph type="sldNum" sz="quarter" idx="12"/>
          </p:nvPr>
        </p:nvSpPr>
        <p:spPr>
          <a:xfrm>
            <a:off x="10692959" y="61893"/>
            <a:ext cx="1052508"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57F1E4F-1CFF-5643-939E-217C01CDF565}" type="slidenum">
              <a:rPr kumimoji="0" lang="en-US" b="0" i="0" u="none" strike="noStrike" kern="1200" cap="none" spc="0" normalizeH="0" baseline="0" noProof="0" smtClean="0">
                <a:ln>
                  <a:noFill/>
                </a:ln>
                <a:effectLst/>
                <a:uLnTx/>
                <a:uFillTx/>
                <a:latin typeface="Arial Nova" panose="020B0504020202020204" pitchFamily="34" charset="0"/>
                <a:ea typeface="+mn-ea"/>
                <a:cs typeface="+mn-cs"/>
              </a:rPr>
              <a:pPr marL="0" marR="0" lvl="0" indent="0" defTabSz="457200" rtl="0" eaLnBrk="1" fontAlgn="auto" latinLnBrk="0" hangingPunct="1">
                <a:spcBef>
                  <a:spcPts val="0"/>
                </a:spcBef>
                <a:spcAft>
                  <a:spcPts val="600"/>
                </a:spcAft>
                <a:buClrTx/>
                <a:buSzTx/>
                <a:buFontTx/>
                <a:buNone/>
                <a:tabLst/>
                <a:defRPr/>
              </a:pPr>
              <a:t>4</a:t>
            </a:fld>
            <a:endParaRPr kumimoji="0" lang="en-US" b="0" i="0" u="none" strike="noStrike" kern="1200" cap="none" spc="0" normalizeH="0" baseline="0" noProof="0" dirty="0">
              <a:ln>
                <a:noFill/>
              </a:ln>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3334574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74C7546-9F22-3B27-2FA7-B214F710A378}"/>
              </a:ext>
            </a:extLst>
          </p:cNvPr>
          <p:cNvSpPr>
            <a:spLocks noGrp="1"/>
          </p:cNvSpPr>
          <p:nvPr>
            <p:ph type="title"/>
          </p:nvPr>
        </p:nvSpPr>
        <p:spPr>
          <a:xfrm>
            <a:off x="581025" y="701675"/>
            <a:ext cx="11029950" cy="1014413"/>
          </a:xfrm>
        </p:spPr>
        <p:txBody>
          <a:bodyPr>
            <a:normAutofit/>
          </a:bodyPr>
          <a:lstStyle/>
          <a:p>
            <a:r>
              <a:rPr lang="en-US" dirty="0"/>
              <a:t>Solutions To Address Fatigue, Difficulty Standing, sitting</a:t>
            </a:r>
          </a:p>
        </p:txBody>
      </p:sp>
      <p:sp>
        <p:nvSpPr>
          <p:cNvPr id="7" name="Content Placeholder 6">
            <a:extLst>
              <a:ext uri="{FF2B5EF4-FFF2-40B4-BE49-F238E27FC236}">
                <a16:creationId xmlns:a16="http://schemas.microsoft.com/office/drawing/2014/main" id="{B1F5E419-3C0A-0DEC-4FA0-1D7BEBBEEAA5}"/>
              </a:ext>
            </a:extLst>
          </p:cNvPr>
          <p:cNvSpPr>
            <a:spLocks noGrp="1"/>
          </p:cNvSpPr>
          <p:nvPr>
            <p:ph idx="1"/>
          </p:nvPr>
        </p:nvSpPr>
        <p:spPr>
          <a:xfrm>
            <a:off x="581025" y="2012647"/>
            <a:ext cx="11029615" cy="4244055"/>
          </a:xfrm>
        </p:spPr>
        <p:txBody>
          <a:bodyPr>
            <a:normAutofit/>
          </a:bodyPr>
          <a:lstStyle/>
          <a:p>
            <a:pPr marL="306000" marR="0" lvl="0" indent="-306000" algn="l" defTabSz="457200" rtl="0" eaLnBrk="1" fontAlgn="auto" latinLnBrk="0" hangingPunct="1">
              <a:lnSpc>
                <a:spcPct val="100000"/>
              </a:lnSpc>
              <a:spcBef>
                <a:spcPct val="20000"/>
              </a:spcBef>
              <a:buClr>
                <a:srgbClr val="002C5F"/>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002C5F"/>
                </a:solidFill>
                <a:effectLst/>
                <a:uLnTx/>
                <a:uFillTx/>
                <a:latin typeface="Arial Nova" panose="020B0504020202020204" pitchFamily="34" charset="0"/>
                <a:ea typeface="+mn-ea"/>
                <a:cs typeface="+mn-cs"/>
              </a:rPr>
              <a:t>Periodic rest breaks</a:t>
            </a:r>
          </a:p>
          <a:p>
            <a:pPr marL="306000" marR="0" lvl="0" indent="-306000" algn="l" defTabSz="457200" rtl="0" eaLnBrk="1" fontAlgn="auto" latinLnBrk="0" hangingPunct="1">
              <a:lnSpc>
                <a:spcPct val="100000"/>
              </a:lnSpc>
              <a:spcBef>
                <a:spcPct val="20000"/>
              </a:spcBef>
              <a:buClr>
                <a:srgbClr val="002C5F"/>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002C5F"/>
                </a:solidFill>
                <a:effectLst/>
                <a:uLnTx/>
                <a:uFillTx/>
                <a:latin typeface="Arial Nova" panose="020B0504020202020204" pitchFamily="34" charset="0"/>
                <a:ea typeface="+mn-ea"/>
                <a:cs typeface="+mn-cs"/>
              </a:rPr>
              <a:t>Reduced or flexible work schedule</a:t>
            </a:r>
          </a:p>
          <a:p>
            <a:pPr marL="306000" marR="0" lvl="0" indent="-306000" algn="l" defTabSz="457200" rtl="0" eaLnBrk="1" fontAlgn="auto" latinLnBrk="0" hangingPunct="1">
              <a:lnSpc>
                <a:spcPct val="100000"/>
              </a:lnSpc>
              <a:spcBef>
                <a:spcPct val="20000"/>
              </a:spcBef>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002C5F"/>
                </a:solidFill>
                <a:effectLst/>
                <a:uLnTx/>
                <a:uFillTx/>
                <a:latin typeface="Arial Nova" panose="020B0504020202020204" pitchFamily="34" charset="0"/>
                <a:ea typeface="+mn-ea"/>
                <a:cs typeface="+mn-cs"/>
              </a:rPr>
              <a:t>Time for sitting if job requires a lot of standing (</a:t>
            </a:r>
            <a:r>
              <a:rPr kumimoji="0" lang="en-US" sz="2400" b="0" i="0" u="none" strike="noStrike" kern="1200" cap="none" spc="0" normalizeH="0" baseline="0" noProof="0" dirty="0">
                <a:ln>
                  <a:noFill/>
                </a:ln>
                <a:solidFill>
                  <a:srgbClr val="0070C0"/>
                </a:solidFill>
                <a:effectLst/>
                <a:uLnTx/>
                <a:uFillTx/>
                <a:latin typeface="Arial Nova" panose="020B05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low task chair</a:t>
            </a: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a:t>
            </a:r>
            <a:r>
              <a:rPr kumimoji="0" lang="en-US" sz="2400" b="0" i="0" u="none" strike="noStrike" kern="1200" cap="none" spc="0" normalizeH="0" baseline="0" noProof="0" dirty="0">
                <a:ln>
                  <a:noFill/>
                </a:ln>
                <a:solidFill>
                  <a:srgbClr val="0070C0"/>
                </a:solidFill>
                <a:effectLst/>
                <a:uLnTx/>
                <a:uFillTx/>
                <a:latin typeface="Arial Nova" panose="020B05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stand-lean </a:t>
            </a:r>
            <a:r>
              <a:rPr lang="en-US" sz="2400" dirty="0">
                <a:solidFill>
                  <a:srgbClr val="0070C0"/>
                </a:solidFill>
                <a:hlinkClick r:id="rId4">
                  <a:extLst>
                    <a:ext uri="{A12FA001-AC4F-418D-AE19-62706E023703}">
                      <ahyp:hlinkClr xmlns:ahyp="http://schemas.microsoft.com/office/drawing/2018/hyperlinkcolor" val="tx"/>
                    </a:ext>
                  </a:extLst>
                </a:hlinkClick>
              </a:rPr>
              <a:t>s</a:t>
            </a:r>
            <a:r>
              <a:rPr kumimoji="0" lang="en-US" sz="2400" b="0" i="0" u="none" strike="noStrike" kern="1200" cap="none" spc="0" normalizeH="0" baseline="0" noProof="0" dirty="0">
                <a:ln>
                  <a:noFill/>
                </a:ln>
                <a:solidFill>
                  <a:srgbClr val="0070C0"/>
                </a:solidFill>
                <a:effectLst/>
                <a:uLnTx/>
                <a:uFillTx/>
                <a:latin typeface="Arial Nova" panose="020B05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tool</a:t>
            </a:r>
            <a:r>
              <a:rPr kumimoji="0" lang="en-US" sz="2400" b="0" i="0" u="none" strike="noStrike" kern="1200" cap="none" spc="0" normalizeH="0" baseline="0" noProof="0" dirty="0">
                <a:ln>
                  <a:noFill/>
                </a:ln>
                <a:solidFill>
                  <a:srgbClr val="0070C0"/>
                </a:solidFill>
                <a:effectLst/>
                <a:uLnTx/>
                <a:uFillTx/>
                <a:latin typeface="Arial Nova" panose="020B0504020202020204" pitchFamily="34" charset="0"/>
                <a:ea typeface="+mn-ea"/>
                <a:cs typeface="Arial" panose="020B0604020202020204" pitchFamily="34" charset="0"/>
              </a:rPr>
              <a:t>)</a:t>
            </a:r>
          </a:p>
          <a:p>
            <a:pPr marL="306000" marR="0" lvl="0" indent="-306000" algn="l" defTabSz="457200" rtl="0" eaLnBrk="1" fontAlgn="auto" latinLnBrk="0" hangingPunct="1">
              <a:lnSpc>
                <a:spcPct val="100000"/>
              </a:lnSpc>
              <a:spcBef>
                <a:spcPct val="20000"/>
              </a:spcBef>
              <a:buClr>
                <a:srgbClr val="002C5F"/>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002C5F"/>
                </a:solidFill>
                <a:effectLst/>
                <a:uLnTx/>
                <a:uFillTx/>
                <a:latin typeface="Arial Nova" panose="020B0504020202020204" pitchFamily="34" charset="0"/>
                <a:ea typeface="+mn-ea"/>
                <a:cs typeface="+mn-cs"/>
              </a:rPr>
              <a:t>Breaks to change position (</a:t>
            </a:r>
            <a:r>
              <a:rPr kumimoji="0" lang="en-US" sz="2400" b="0" i="0" u="none" strike="noStrike" kern="1200" cap="none" spc="0" normalizeH="0" baseline="0" noProof="0" dirty="0">
                <a:ln>
                  <a:noFill/>
                </a:ln>
                <a:solidFill>
                  <a:srgbClr val="0070C0"/>
                </a:solidFill>
                <a:effectLst/>
                <a:uLnTx/>
                <a:uFillTx/>
                <a:latin typeface="Arial Nova" panose="020B05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adjustable workstation</a:t>
            </a:r>
            <a:r>
              <a:rPr kumimoji="0" lang="en-US" sz="2400" b="0" i="0" u="none" strike="noStrike" kern="1200" cap="none" spc="0" normalizeH="0" baseline="0" noProof="0" dirty="0">
                <a:ln>
                  <a:noFill/>
                </a:ln>
                <a:solidFill>
                  <a:srgbClr val="0070C0"/>
                </a:solidFill>
                <a:effectLst/>
                <a:uLnTx/>
                <a:uFillTx/>
                <a:latin typeface="Arial Nova" panose="020B0504020202020204" pitchFamily="34" charset="0"/>
                <a:ea typeface="+mn-ea"/>
                <a:cs typeface="Arial" panose="020B0604020202020204" pitchFamily="34" charset="0"/>
              </a:rPr>
              <a:t>)</a:t>
            </a:r>
          </a:p>
          <a:p>
            <a:pPr marL="306000" marR="0" lvl="0" indent="-306000" algn="l" defTabSz="457200" rtl="0" eaLnBrk="1" fontAlgn="auto" latinLnBrk="0" hangingPunct="1">
              <a:lnSpc>
                <a:spcPct val="100000"/>
              </a:lnSpc>
              <a:spcBef>
                <a:spcPct val="20000"/>
              </a:spcBef>
              <a:spcAft>
                <a:spcPts val="12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0070C0"/>
                </a:solidFill>
                <a:effectLst/>
                <a:uLnTx/>
                <a:uFillTx/>
                <a:latin typeface="Arial Nova" panose="020B05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Anti-fatigue matting</a:t>
            </a:r>
            <a:r>
              <a:rPr kumimoji="0" lang="en-US" sz="2400" b="0" i="0" u="none" strike="noStrike" kern="1200" cap="none" spc="0" normalizeH="0" baseline="0" noProof="0" dirty="0">
                <a:ln>
                  <a:noFill/>
                </a:ln>
                <a:solidFill>
                  <a:srgbClr val="0070C0"/>
                </a:solidFill>
                <a:effectLst/>
                <a:uLnTx/>
                <a:uFillTx/>
                <a:latin typeface="Arial Nova" panose="020B0504020202020204" pitchFamily="34" charset="0"/>
                <a:ea typeface="+mn-ea"/>
                <a:cs typeface="Arial" panose="020B0604020202020204" pitchFamily="34" charset="0"/>
              </a:rPr>
              <a:t>/</a:t>
            </a:r>
            <a:r>
              <a:rPr kumimoji="0" lang="en-US" sz="2400" b="0" i="0" u="none" strike="noStrike" kern="1200" cap="none" spc="0" normalizeH="0" baseline="0" noProof="0" dirty="0">
                <a:ln>
                  <a:noFill/>
                </a:ln>
                <a:solidFill>
                  <a:srgbClr val="0070C0"/>
                </a:solidFill>
                <a:effectLst/>
                <a:uLnTx/>
                <a:uFillTx/>
                <a:latin typeface="Arial Nova" panose="020B0504020202020204" pitchFamily="34" charset="0"/>
                <a:ea typeface="+mn-ea"/>
                <a:cs typeface="Arial" panose="020B0604020202020204" pitchFamily="34" charset="0"/>
                <a:hlinkClick r:id="rId7">
                  <a:extLst>
                    <a:ext uri="{A12FA001-AC4F-418D-AE19-62706E023703}">
                      <ahyp:hlinkClr xmlns:ahyp="http://schemas.microsoft.com/office/drawing/2018/hyperlinkcolor" val="tx"/>
                    </a:ext>
                  </a:extLst>
                </a:hlinkClick>
              </a:rPr>
              <a:t>wearable anti-fatigue </a:t>
            </a:r>
            <a:r>
              <a:rPr lang="en-US" sz="2400" dirty="0">
                <a:solidFill>
                  <a:srgbClr val="0070C0"/>
                </a:solidFill>
                <a:hlinkClick r:id="rId7">
                  <a:extLst>
                    <a:ext uri="{A12FA001-AC4F-418D-AE19-62706E023703}">
                      <ahyp:hlinkClr xmlns:ahyp="http://schemas.microsoft.com/office/drawing/2018/hyperlinkcolor" val="tx"/>
                    </a:ext>
                  </a:extLst>
                </a:hlinkClick>
              </a:rPr>
              <a:t>m</a:t>
            </a:r>
            <a:r>
              <a:rPr kumimoji="0" lang="en-US" sz="2400" b="0" i="0" u="none" strike="noStrike" kern="1200" cap="none" spc="0" normalizeH="0" baseline="0" noProof="0" dirty="0" err="1">
                <a:ln>
                  <a:noFill/>
                </a:ln>
                <a:solidFill>
                  <a:srgbClr val="0070C0"/>
                </a:solidFill>
                <a:effectLst/>
                <a:uLnTx/>
                <a:uFillTx/>
                <a:latin typeface="Arial Nova" panose="020B0504020202020204" pitchFamily="34" charset="0"/>
                <a:ea typeface="+mn-ea"/>
                <a:cs typeface="Arial" panose="020B0604020202020204" pitchFamily="34" charset="0"/>
                <a:hlinkClick r:id="rId7">
                  <a:extLst>
                    <a:ext uri="{A12FA001-AC4F-418D-AE19-62706E023703}">
                      <ahyp:hlinkClr xmlns:ahyp="http://schemas.microsoft.com/office/drawing/2018/hyperlinkcolor" val="tx"/>
                    </a:ext>
                  </a:extLst>
                </a:hlinkClick>
              </a:rPr>
              <a:t>atting</a:t>
            </a:r>
            <a:endParaRPr kumimoji="0" lang="en-US" sz="2400" b="0" i="0" u="none" strike="noStrike" kern="1200" cap="none" spc="0" normalizeH="0" baseline="0" noProof="0" dirty="0">
              <a:ln>
                <a:noFill/>
              </a:ln>
              <a:solidFill>
                <a:srgbClr val="0070C0"/>
              </a:solidFill>
              <a:effectLst/>
              <a:uLnTx/>
              <a:uFillTx/>
              <a:latin typeface="Arial Nova" panose="020B0504020202020204" pitchFamily="34" charset="0"/>
              <a:ea typeface="+mn-ea"/>
              <a:cs typeface="Arial" panose="020B0604020202020204" pitchFamily="34" charset="0"/>
            </a:endParaRPr>
          </a:p>
          <a:p>
            <a:pPr>
              <a:spcAft>
                <a:spcPts val="1200"/>
              </a:spcAft>
              <a:buClr>
                <a:srgbClr val="1A3260"/>
              </a:buClr>
              <a:defRPr/>
            </a:pPr>
            <a:r>
              <a:rPr kumimoji="0" lang="en-US" sz="2400" b="0" i="0" u="none" strike="noStrike" kern="1200" cap="none" spc="0" normalizeH="0" baseline="0" noProof="0" dirty="0">
                <a:ln>
                  <a:noFill/>
                </a:ln>
                <a:solidFill>
                  <a:srgbClr val="002C5F"/>
                </a:solidFill>
                <a:effectLst/>
                <a:uLnTx/>
                <a:uFillTx/>
                <a:latin typeface="Arial Nova" panose="020B0504020202020204" pitchFamily="34" charset="0"/>
                <a:ea typeface="+mn-ea"/>
                <a:cs typeface="+mn-cs"/>
              </a:rPr>
              <a:t>Job restructuring</a:t>
            </a:r>
          </a:p>
          <a:p>
            <a:pPr>
              <a:spcAft>
                <a:spcPts val="1200"/>
              </a:spcAft>
              <a:buClr>
                <a:srgbClr val="1A3260"/>
              </a:buClr>
              <a:defRPr/>
            </a:pPr>
            <a:r>
              <a:rPr kumimoji="0" lang="en-US" sz="2400" b="0" i="0" u="none" strike="noStrike" kern="1200" cap="none" spc="0" normalizeH="0" baseline="0" noProof="0" dirty="0">
                <a:ln>
                  <a:noFill/>
                </a:ln>
                <a:solidFill>
                  <a:srgbClr val="002C5F"/>
                </a:solidFill>
                <a:effectLst/>
                <a:uLnTx/>
                <a:uFillTx/>
                <a:latin typeface="Arial Nova" panose="020B0504020202020204" pitchFamily="34" charset="0"/>
                <a:ea typeface="+mn-ea"/>
                <a:cs typeface="+mn-cs"/>
              </a:rPr>
              <a:t>Telework</a:t>
            </a:r>
            <a:endParaRPr lang="en-US" sz="2400" dirty="0">
              <a:solidFill>
                <a:srgbClr val="0070C0"/>
              </a:solidFill>
            </a:endParaRPr>
          </a:p>
        </p:txBody>
      </p:sp>
      <p:sp>
        <p:nvSpPr>
          <p:cNvPr id="2" name="Slide Number Placeholder 3">
            <a:extLst>
              <a:ext uri="{FF2B5EF4-FFF2-40B4-BE49-F238E27FC236}">
                <a16:creationId xmlns:a16="http://schemas.microsoft.com/office/drawing/2014/main" id="{6FBF9AEB-D3A9-13F9-0898-56D2DF48058B}"/>
              </a:ext>
            </a:extLst>
          </p:cNvPr>
          <p:cNvSpPr>
            <a:spLocks noGrp="1"/>
          </p:cNvSpPr>
          <p:nvPr>
            <p:ph type="sldNum" sz="quarter" idx="12"/>
          </p:nvPr>
        </p:nvSpPr>
        <p:spPr>
          <a:xfrm>
            <a:off x="10692959" y="61893"/>
            <a:ext cx="1052508"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chemeClr val="accent1"/>
                </a:solidFill>
                <a:effectLst/>
                <a:uLnTx/>
                <a:uFillTx/>
                <a:latin typeface="Arial Nova" panose="020B0504020202020204" pitchFamily="34" charset="0"/>
                <a:ea typeface="+mn-ea"/>
                <a:cs typeface="+mn-cs"/>
              </a:rPr>
              <a:pPr marL="0" marR="0" lvl="0" indent="0" defTabSz="457200" rtl="0" eaLnBrk="1" fontAlgn="auto" latinLnBrk="0" hangingPunct="1">
                <a:spcBef>
                  <a:spcPts val="0"/>
                </a:spcBef>
                <a:spcAft>
                  <a:spcPts val="600"/>
                </a:spcAft>
                <a:buClrTx/>
                <a:buSzTx/>
                <a:buFontTx/>
                <a:buNone/>
                <a:tabLst/>
                <a:defRPr/>
              </a:pPr>
              <a:t>40</a:t>
            </a:fld>
            <a:endParaRPr kumimoji="0" lang="en-US" b="0" i="0" u="none" strike="noStrike" kern="1200" cap="none" spc="0" normalizeH="0" baseline="0" noProof="0" dirty="0">
              <a:ln>
                <a:noFill/>
              </a:ln>
              <a:solidFill>
                <a:schemeClr val="accent1"/>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4004927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5860F1C-5188-CC91-0BA6-F34620C8B84E}"/>
              </a:ext>
            </a:extLst>
          </p:cNvPr>
          <p:cNvSpPr>
            <a:spLocks noGrp="1"/>
          </p:cNvSpPr>
          <p:nvPr>
            <p:ph type="title"/>
          </p:nvPr>
        </p:nvSpPr>
        <p:spPr/>
        <p:txBody>
          <a:bodyPr/>
          <a:lstStyle/>
          <a:p>
            <a:r>
              <a:rPr lang="en-US" dirty="0"/>
              <a:t>Solutions To Address Difficulty Lifting</a:t>
            </a:r>
          </a:p>
        </p:txBody>
      </p:sp>
      <p:sp>
        <p:nvSpPr>
          <p:cNvPr id="9" name="Content Placeholder 8">
            <a:extLst>
              <a:ext uri="{FF2B5EF4-FFF2-40B4-BE49-F238E27FC236}">
                <a16:creationId xmlns:a16="http://schemas.microsoft.com/office/drawing/2014/main" id="{D5DDBB7C-2DC2-BEF6-37E4-ED4B74979E3A}"/>
              </a:ext>
            </a:extLst>
          </p:cNvPr>
          <p:cNvSpPr>
            <a:spLocks noGrp="1"/>
          </p:cNvSpPr>
          <p:nvPr>
            <p:ph idx="1"/>
          </p:nvPr>
        </p:nvSpPr>
        <p:spPr/>
        <p:txBody>
          <a:bodyPr/>
          <a:lstStyle/>
          <a:p>
            <a:pPr marL="306000" marR="0" lvl="0" indent="-30600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Reallocate lifting duties if marginal</a:t>
            </a:r>
          </a:p>
          <a:p>
            <a:pPr marL="306000" marR="0" lvl="0" indent="-30600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Assist when moving objects/people, to reduce weight</a:t>
            </a:r>
          </a:p>
          <a:p>
            <a:pPr marL="306000" marR="0" lvl="0" indent="-30600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Organize items in a way that reduces the need to move items</a:t>
            </a:r>
          </a:p>
          <a:p>
            <a:pPr marL="306000" marR="0" lvl="0" indent="-30600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Place frequently used tools and supplies at or near waist height</a:t>
            </a:r>
          </a:p>
          <a:p>
            <a:pPr marL="306000" marR="0" lvl="0" indent="-30600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Reduce weight by separating items into smaller groups</a:t>
            </a:r>
          </a:p>
          <a:p>
            <a:pPr marL="306000" marR="0" lvl="0" indent="-30600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Use a </a:t>
            </a:r>
            <a:r>
              <a:rPr kumimoji="0" lang="en-US" sz="2400" b="0" i="0" u="none" strike="noStrike" kern="1200" cap="none" spc="0" normalizeH="0" baseline="0" noProof="0" dirty="0">
                <a:ln>
                  <a:noFill/>
                </a:ln>
                <a:solidFill>
                  <a:srgbClr val="0070C0"/>
                </a:solidFill>
                <a:effectLst/>
                <a:uLnTx/>
                <a:uFillTx/>
                <a:latin typeface="Arial Nova" panose="020B05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compact material handling device</a:t>
            </a:r>
            <a:r>
              <a:rPr kumimoji="0" lang="en-US" sz="2400" b="0" i="0" u="none" strike="noStrike" kern="1200" cap="none" spc="0" normalizeH="0" baseline="0" noProof="0" dirty="0">
                <a:ln>
                  <a:noFill/>
                </a:ln>
                <a:solidFill>
                  <a:srgbClr val="0070C0"/>
                </a:solidFill>
                <a:effectLst/>
                <a:uLnTx/>
                <a:uFillTx/>
                <a:latin typeface="Arial Nova" panose="020B0504020202020204" pitchFamily="34" charset="0"/>
                <a:ea typeface="+mn-ea"/>
                <a:cs typeface="Arial" panose="020B0604020202020204" pitchFamily="34" charset="0"/>
              </a:rPr>
              <a:t> </a:t>
            </a: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to lift, push, pull</a:t>
            </a:r>
          </a:p>
          <a:p>
            <a:pPr marL="306000" marR="0" lvl="0" indent="-30600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Use a lift cart to move/raise items</a:t>
            </a:r>
            <a:endParaRPr lang="en-US" dirty="0"/>
          </a:p>
        </p:txBody>
      </p:sp>
      <p:pic>
        <p:nvPicPr>
          <p:cNvPr id="10" name="Picture 9">
            <a:extLst>
              <a:ext uri="{FF2B5EF4-FFF2-40B4-BE49-F238E27FC236}">
                <a16:creationId xmlns:a16="http://schemas.microsoft.com/office/drawing/2014/main" id="{5D44B045-1B6F-B94D-FFB4-2E7D7473BBA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668037" y="2477225"/>
            <a:ext cx="2523963" cy="3084843"/>
          </a:xfrm>
          <a:prstGeom prst="rect">
            <a:avLst/>
          </a:prstGeom>
        </p:spPr>
      </p:pic>
      <p:sp>
        <p:nvSpPr>
          <p:cNvPr id="2" name="Slide Number Placeholder 3">
            <a:extLst>
              <a:ext uri="{FF2B5EF4-FFF2-40B4-BE49-F238E27FC236}">
                <a16:creationId xmlns:a16="http://schemas.microsoft.com/office/drawing/2014/main" id="{CCA1730D-7E37-D8B6-1CA5-630FA71A2994}"/>
              </a:ext>
            </a:extLst>
          </p:cNvPr>
          <p:cNvSpPr>
            <a:spLocks noGrp="1"/>
          </p:cNvSpPr>
          <p:nvPr>
            <p:ph type="sldNum" sz="quarter" idx="12"/>
          </p:nvPr>
        </p:nvSpPr>
        <p:spPr>
          <a:xfrm>
            <a:off x="10692959" y="61893"/>
            <a:ext cx="1052508"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chemeClr val="accent1"/>
                </a:solidFill>
                <a:effectLst/>
                <a:uLnTx/>
                <a:uFillTx/>
                <a:latin typeface="Arial Nova" panose="020B0504020202020204" pitchFamily="34" charset="0"/>
                <a:ea typeface="+mn-ea"/>
                <a:cs typeface="+mn-cs"/>
              </a:rPr>
              <a:pPr marL="0" marR="0" lvl="0" indent="0" defTabSz="457200" rtl="0" eaLnBrk="1" fontAlgn="auto" latinLnBrk="0" hangingPunct="1">
                <a:spcBef>
                  <a:spcPts val="0"/>
                </a:spcBef>
                <a:spcAft>
                  <a:spcPts val="600"/>
                </a:spcAft>
                <a:buClrTx/>
                <a:buSzTx/>
                <a:buFontTx/>
                <a:buNone/>
                <a:tabLst/>
                <a:defRPr/>
              </a:pPr>
              <a:t>41</a:t>
            </a:fld>
            <a:endParaRPr kumimoji="0" lang="en-US" b="0" i="0" u="none" strike="noStrike" kern="1200" cap="none" spc="0" normalizeH="0" baseline="0" noProof="0" dirty="0">
              <a:ln>
                <a:noFill/>
              </a:ln>
              <a:solidFill>
                <a:schemeClr val="accent1"/>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484475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02ACC-7C6A-2B2C-7736-C1B9BA335ACA}"/>
              </a:ext>
            </a:extLst>
          </p:cNvPr>
          <p:cNvSpPr>
            <a:spLocks noGrp="1"/>
          </p:cNvSpPr>
          <p:nvPr>
            <p:ph type="title"/>
          </p:nvPr>
        </p:nvSpPr>
        <p:spPr/>
        <p:txBody>
          <a:bodyPr/>
          <a:lstStyle/>
          <a:p>
            <a:r>
              <a:rPr lang="en-US" dirty="0"/>
              <a:t>Reassignment to a Vacant Position</a:t>
            </a:r>
          </a:p>
        </p:txBody>
      </p:sp>
      <p:sp>
        <p:nvSpPr>
          <p:cNvPr id="3" name="Content Placeholder 2">
            <a:extLst>
              <a:ext uri="{FF2B5EF4-FFF2-40B4-BE49-F238E27FC236}">
                <a16:creationId xmlns:a16="http://schemas.microsoft.com/office/drawing/2014/main" id="{EDAD6B6C-4A58-6130-B1BA-5B485FFF1662}"/>
              </a:ext>
            </a:extLst>
          </p:cNvPr>
          <p:cNvSpPr>
            <a:spLocks noGrp="1"/>
          </p:cNvSpPr>
          <p:nvPr>
            <p:ph idx="1"/>
          </p:nvPr>
        </p:nvSpPr>
        <p:spPr/>
        <p:txBody>
          <a:bodyPr/>
          <a:lstStyle/>
          <a:p>
            <a:r>
              <a:rPr lang="en-US" sz="2400" dirty="0"/>
              <a:t>Can be a form of accommodation when there is no alternative effective solution in the original position</a:t>
            </a:r>
          </a:p>
          <a:p>
            <a:r>
              <a:rPr lang="en-US" sz="2400" dirty="0"/>
              <a:t>Temporary or permanent reassignment can be explored</a:t>
            </a:r>
          </a:p>
          <a:p>
            <a:r>
              <a:rPr lang="en-US" sz="2400" dirty="0"/>
              <a:t>ADA does not require employer to create a position; explore equivalent </a:t>
            </a:r>
            <a:br>
              <a:rPr lang="en-US" sz="2400" dirty="0"/>
            </a:br>
            <a:r>
              <a:rPr lang="en-US" sz="2400" dirty="0"/>
              <a:t>vacant positions for which individual is qualified</a:t>
            </a:r>
          </a:p>
          <a:p>
            <a:r>
              <a:rPr lang="en-US" sz="2400" dirty="0"/>
              <a:t>May require other forms of accommodation (e.g., telework, equipment, schedule modification)</a:t>
            </a:r>
          </a:p>
          <a:p>
            <a:r>
              <a:rPr lang="en-US" sz="2400" dirty="0"/>
              <a:t>Accommodation of last resort</a:t>
            </a:r>
            <a:endParaRPr lang="en-US" dirty="0"/>
          </a:p>
        </p:txBody>
      </p:sp>
      <p:sp>
        <p:nvSpPr>
          <p:cNvPr id="5" name="Slide Number Placeholder 3">
            <a:extLst>
              <a:ext uri="{FF2B5EF4-FFF2-40B4-BE49-F238E27FC236}">
                <a16:creationId xmlns:a16="http://schemas.microsoft.com/office/drawing/2014/main" id="{A833FC02-03A1-14F0-A71A-7E4A259125AF}"/>
              </a:ext>
            </a:extLst>
          </p:cNvPr>
          <p:cNvSpPr>
            <a:spLocks noGrp="1"/>
          </p:cNvSpPr>
          <p:nvPr>
            <p:ph type="sldNum" sz="quarter" idx="12"/>
          </p:nvPr>
        </p:nvSpPr>
        <p:spPr>
          <a:xfrm>
            <a:off x="10692959" y="61893"/>
            <a:ext cx="1052508"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chemeClr val="accent1"/>
                </a:solidFill>
                <a:effectLst/>
                <a:uLnTx/>
                <a:uFillTx/>
                <a:latin typeface="Arial Nova" panose="020B0504020202020204" pitchFamily="34" charset="0"/>
                <a:ea typeface="+mn-ea"/>
                <a:cs typeface="+mn-cs"/>
              </a:rPr>
              <a:pPr marL="0" marR="0" lvl="0" indent="0" defTabSz="457200" rtl="0" eaLnBrk="1" fontAlgn="auto" latinLnBrk="0" hangingPunct="1">
                <a:spcBef>
                  <a:spcPts val="0"/>
                </a:spcBef>
                <a:spcAft>
                  <a:spcPts val="600"/>
                </a:spcAft>
                <a:buClrTx/>
                <a:buSzTx/>
                <a:buFontTx/>
                <a:buNone/>
                <a:tabLst/>
                <a:defRPr/>
              </a:pPr>
              <a:t>42</a:t>
            </a:fld>
            <a:endParaRPr kumimoji="0" lang="en-US" b="0" i="0" u="none" strike="noStrike" kern="1200" cap="none" spc="0" normalizeH="0" baseline="0" noProof="0" dirty="0">
              <a:ln>
                <a:noFill/>
              </a:ln>
              <a:solidFill>
                <a:schemeClr val="accent1"/>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875252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D793B-25E7-F6D6-86DF-A84F2681F536}"/>
              </a:ext>
            </a:extLst>
          </p:cNvPr>
          <p:cNvSpPr>
            <a:spLocks noGrp="1"/>
          </p:cNvSpPr>
          <p:nvPr>
            <p:ph type="title"/>
          </p:nvPr>
        </p:nvSpPr>
        <p:spPr/>
        <p:txBody>
          <a:bodyPr/>
          <a:lstStyle/>
          <a:p>
            <a:r>
              <a:rPr lang="en-US" dirty="0"/>
              <a:t>JAN Long COVID Resources</a:t>
            </a:r>
          </a:p>
        </p:txBody>
      </p:sp>
      <p:sp>
        <p:nvSpPr>
          <p:cNvPr id="3" name="Content Placeholder 2">
            <a:extLst>
              <a:ext uri="{FF2B5EF4-FFF2-40B4-BE49-F238E27FC236}">
                <a16:creationId xmlns:a16="http://schemas.microsoft.com/office/drawing/2014/main" id="{87665918-1DDF-D71D-55F5-5A73328F1F1C}"/>
              </a:ext>
            </a:extLst>
          </p:cNvPr>
          <p:cNvSpPr>
            <a:spLocks noGrp="1"/>
          </p:cNvSpPr>
          <p:nvPr>
            <p:ph idx="1"/>
          </p:nvPr>
        </p:nvSpPr>
        <p:spPr>
          <a:xfrm>
            <a:off x="581193" y="2290207"/>
            <a:ext cx="11029615" cy="3678303"/>
          </a:xfrm>
        </p:spPr>
        <p:txBody>
          <a:bodyPr/>
          <a:lstStyle/>
          <a:p>
            <a:pPr marR="0" lvl="0" algn="l" defTabSz="914400" rtl="0" eaLnBrk="1" fontAlgn="auto" latinLnBrk="0" hangingPunct="1">
              <a:lnSpc>
                <a:spcPct val="120000"/>
              </a:lnSpc>
              <a:spcBef>
                <a:spcPts val="0"/>
              </a:spcBef>
              <a:spcAft>
                <a:spcPts val="1200"/>
              </a:spcAft>
              <a:buClr>
                <a:srgbClr val="1A326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70C0"/>
                </a:solidFill>
                <a:effectLst/>
                <a:uLnTx/>
                <a:uFillTx/>
                <a:latin typeface="Arial Nova" panose="020B0504020202020204" pitchFamily="34" charset="0"/>
                <a:ea typeface="Arial"/>
                <a:cs typeface="Arial"/>
                <a:sym typeface="Arial"/>
                <a:hlinkClick r:id="rId3">
                  <a:extLst>
                    <a:ext uri="{A12FA001-AC4F-418D-AE19-62706E023703}">
                      <ahyp:hlinkClr xmlns:ahyp="http://schemas.microsoft.com/office/drawing/2018/hyperlinkcolor" val="tx"/>
                    </a:ext>
                  </a:extLst>
                </a:hlinkClick>
              </a:rPr>
              <a:t>Accommodation and Compliance: Long COVID</a:t>
            </a:r>
            <a:endParaRPr kumimoji="0" lang="en-US" sz="2400" b="0" i="0" u="none" strike="noStrike" kern="1200" cap="none" spc="0" normalizeH="0" baseline="0" noProof="0" dirty="0">
              <a:ln>
                <a:noFill/>
              </a:ln>
              <a:solidFill>
                <a:srgbClr val="0070C0"/>
              </a:solidFill>
              <a:effectLst/>
              <a:uLnTx/>
              <a:uFillTx/>
              <a:latin typeface="Arial Nova" panose="020B0504020202020204" pitchFamily="34" charset="0"/>
              <a:ea typeface="Arial"/>
              <a:cs typeface="Arial"/>
              <a:sym typeface="Arial"/>
              <a:hlinkClick r:id="rId4">
                <a:extLst>
                  <a:ext uri="{A12FA001-AC4F-418D-AE19-62706E023703}">
                    <ahyp:hlinkClr xmlns:ahyp="http://schemas.microsoft.com/office/drawing/2018/hyperlinkcolor" val="tx"/>
                  </a:ext>
                </a:extLst>
              </a:hlinkClick>
            </a:endParaRPr>
          </a:p>
          <a:p>
            <a:pPr marR="0" lvl="0" algn="l" defTabSz="914400" rtl="0" eaLnBrk="1" fontAlgn="auto" latinLnBrk="0" hangingPunct="1">
              <a:lnSpc>
                <a:spcPct val="120000"/>
              </a:lnSpc>
              <a:spcBef>
                <a:spcPts val="0"/>
              </a:spcBef>
              <a:spcAft>
                <a:spcPts val="1200"/>
              </a:spcAft>
              <a:buClr>
                <a:srgbClr val="1A326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70C0"/>
                </a:solidFill>
                <a:effectLst/>
                <a:uLnTx/>
                <a:uFillTx/>
                <a:latin typeface="Arial Nova" panose="020B0504020202020204" pitchFamily="34" charset="0"/>
                <a:ea typeface="Arial"/>
                <a:cs typeface="Arial"/>
                <a:sym typeface="Arial"/>
                <a:hlinkClick r:id="rId4">
                  <a:extLst>
                    <a:ext uri="{A12FA001-AC4F-418D-AE19-62706E023703}">
                      <ahyp:hlinkClr xmlns:ahyp="http://schemas.microsoft.com/office/drawing/2018/hyperlinkcolor" val="tx"/>
                    </a:ext>
                  </a:extLst>
                </a:hlinkClick>
              </a:rPr>
              <a:t>Accommodating Employees with COVID-19 or Long COVID</a:t>
            </a:r>
            <a:endParaRPr kumimoji="0" lang="en-US" sz="2400" b="0" i="0" u="none" strike="noStrike" kern="1200" cap="none" spc="0" normalizeH="0" baseline="0" noProof="0" dirty="0">
              <a:ln>
                <a:noFill/>
              </a:ln>
              <a:solidFill>
                <a:srgbClr val="0070C0"/>
              </a:solidFill>
              <a:effectLst/>
              <a:uLnTx/>
              <a:uFillTx/>
              <a:latin typeface="Arial Nova" panose="020B0504020202020204" pitchFamily="34" charset="0"/>
              <a:ea typeface="Arial"/>
              <a:cs typeface="Arial"/>
              <a:sym typeface="Arial"/>
            </a:endParaRPr>
          </a:p>
          <a:p>
            <a:pPr marR="0" lvl="0" algn="l" defTabSz="914400" rtl="0" eaLnBrk="1" fontAlgn="auto" latinLnBrk="0" hangingPunct="1">
              <a:lnSpc>
                <a:spcPct val="120000"/>
              </a:lnSpc>
              <a:spcBef>
                <a:spcPts val="0"/>
              </a:spcBef>
              <a:spcAft>
                <a:spcPts val="1200"/>
              </a:spcAft>
              <a:buClr>
                <a:srgbClr val="1A326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70C0"/>
                </a:solidFill>
                <a:effectLst/>
                <a:uLnTx/>
                <a:uFillTx/>
                <a:latin typeface="Arial Nova" panose="020B0504020202020204" pitchFamily="34" charset="0"/>
                <a:ea typeface="Arial"/>
                <a:cs typeface="Arial"/>
                <a:sym typeface="Arial"/>
                <a:hlinkClick r:id="rId5">
                  <a:extLst>
                    <a:ext uri="{A12FA001-AC4F-418D-AE19-62706E023703}">
                      <ahyp:hlinkClr xmlns:ahyp="http://schemas.microsoft.com/office/drawing/2018/hyperlinkcolor" val="tx"/>
                    </a:ext>
                  </a:extLst>
                </a:hlinkClick>
              </a:rPr>
              <a:t>Long COVID and the Americans with Disabilities Act</a:t>
            </a:r>
            <a:endParaRPr kumimoji="0" lang="en-US" sz="2400" b="0" i="0" u="none" strike="noStrike" kern="1200" cap="none" spc="0" normalizeH="0" baseline="0" noProof="0" dirty="0">
              <a:ln>
                <a:noFill/>
              </a:ln>
              <a:solidFill>
                <a:srgbClr val="0070C0"/>
              </a:solidFill>
              <a:effectLst/>
              <a:uLnTx/>
              <a:uFillTx/>
              <a:latin typeface="Arial Nova" panose="020B0504020202020204" pitchFamily="34" charset="0"/>
              <a:ea typeface="Arial"/>
              <a:cs typeface="Arial"/>
              <a:sym typeface="Arial"/>
            </a:endParaRPr>
          </a:p>
          <a:p>
            <a:pPr marR="0" lvl="0" algn="l" defTabSz="914400" rtl="0" eaLnBrk="1" fontAlgn="auto" latinLnBrk="0" hangingPunct="1">
              <a:lnSpc>
                <a:spcPct val="120000"/>
              </a:lnSpc>
              <a:spcBef>
                <a:spcPts val="0"/>
              </a:spcBef>
              <a:spcAft>
                <a:spcPts val="1200"/>
              </a:spcAft>
              <a:buClr>
                <a:srgbClr val="1A326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70C0"/>
                </a:solidFill>
                <a:effectLst/>
                <a:uLnTx/>
                <a:uFillTx/>
                <a:latin typeface="Arial Nova" panose="020B0504020202020204" pitchFamily="34" charset="0"/>
                <a:ea typeface="Arial"/>
                <a:cs typeface="Arial"/>
                <a:sym typeface="Arial"/>
                <a:hlinkClick r:id="rId6">
                  <a:extLst>
                    <a:ext uri="{A12FA001-AC4F-418D-AE19-62706E023703}">
                      <ahyp:hlinkClr xmlns:ahyp="http://schemas.microsoft.com/office/drawing/2018/hyperlinkcolor" val="tx"/>
                    </a:ext>
                  </a:extLst>
                </a:hlinkClick>
              </a:rPr>
              <a:t>Supporting Employees with Long COVID: A Guide for Employers</a:t>
            </a:r>
            <a:endParaRPr kumimoji="0" lang="en-US" sz="2400" b="0" i="0" u="none" strike="noStrike" kern="1200" cap="none" spc="0" normalizeH="0" baseline="0" noProof="0" dirty="0">
              <a:ln>
                <a:noFill/>
              </a:ln>
              <a:solidFill>
                <a:srgbClr val="0070C0"/>
              </a:solidFill>
              <a:effectLst/>
              <a:uLnTx/>
              <a:uFillTx/>
              <a:latin typeface="Arial Nova" panose="020B0504020202020204" pitchFamily="34" charset="0"/>
              <a:ea typeface="Arial"/>
              <a:cs typeface="Arial"/>
              <a:sym typeface="Arial"/>
            </a:endParaRPr>
          </a:p>
          <a:p>
            <a:pPr marR="0" lvl="0" algn="l" defTabSz="914400" rtl="0" eaLnBrk="1" fontAlgn="auto" latinLnBrk="0" hangingPunct="1">
              <a:lnSpc>
                <a:spcPct val="120000"/>
              </a:lnSpc>
              <a:spcBef>
                <a:spcPts val="0"/>
              </a:spcBef>
              <a:spcAft>
                <a:spcPts val="1200"/>
              </a:spcAft>
              <a:buClr>
                <a:srgbClr val="1A326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70C0"/>
                </a:solidFill>
                <a:effectLst/>
                <a:uLnTx/>
                <a:uFillTx/>
                <a:latin typeface="Arial Nova" panose="020B0504020202020204" pitchFamily="34" charset="0"/>
                <a:ea typeface="Arial"/>
                <a:cs typeface="Arial"/>
                <a:sym typeface="Arial"/>
                <a:hlinkClick r:id="rId7">
                  <a:extLst>
                    <a:ext uri="{A12FA001-AC4F-418D-AE19-62706E023703}">
                      <ahyp:hlinkClr xmlns:ahyp="http://schemas.microsoft.com/office/drawing/2018/hyperlinkcolor" val="tx"/>
                    </a:ext>
                  </a:extLst>
                </a:hlinkClick>
              </a:rPr>
              <a:t>Accommodation Solutions for Executive Functioning Deficits</a:t>
            </a:r>
            <a:endParaRPr kumimoji="0" lang="en-US" sz="2400" b="0" i="0" u="none" strike="noStrike" kern="1200" cap="none" spc="0" normalizeH="0" baseline="0" noProof="0" dirty="0">
              <a:ln>
                <a:noFill/>
              </a:ln>
              <a:solidFill>
                <a:srgbClr val="0070C0"/>
              </a:solidFill>
              <a:effectLst/>
              <a:uLnTx/>
              <a:uFillTx/>
              <a:latin typeface="Arial Nova" panose="020B0504020202020204" pitchFamily="34" charset="0"/>
              <a:ea typeface="+mn-ea"/>
              <a:cs typeface="Arial" charset="0"/>
            </a:endParaRPr>
          </a:p>
          <a:p>
            <a:endParaRPr lang="en-US" dirty="0"/>
          </a:p>
        </p:txBody>
      </p:sp>
      <p:sp>
        <p:nvSpPr>
          <p:cNvPr id="5" name="Slide Number Placeholder 3">
            <a:extLst>
              <a:ext uri="{FF2B5EF4-FFF2-40B4-BE49-F238E27FC236}">
                <a16:creationId xmlns:a16="http://schemas.microsoft.com/office/drawing/2014/main" id="{CC1036EA-D7D6-D001-187E-A6D26FF309B3}"/>
              </a:ext>
            </a:extLst>
          </p:cNvPr>
          <p:cNvSpPr>
            <a:spLocks noGrp="1"/>
          </p:cNvSpPr>
          <p:nvPr>
            <p:ph type="sldNum" sz="quarter" idx="12"/>
          </p:nvPr>
        </p:nvSpPr>
        <p:spPr>
          <a:xfrm>
            <a:off x="10692959" y="61893"/>
            <a:ext cx="1052508"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chemeClr val="accent1"/>
                </a:solidFill>
                <a:effectLst/>
                <a:uLnTx/>
                <a:uFillTx/>
                <a:latin typeface="Arial Nova" panose="020B0504020202020204" pitchFamily="34" charset="0"/>
                <a:ea typeface="+mn-ea"/>
                <a:cs typeface="+mn-cs"/>
              </a:rPr>
              <a:pPr marL="0" marR="0" lvl="0" indent="0" defTabSz="457200" rtl="0" eaLnBrk="1" fontAlgn="auto" latinLnBrk="0" hangingPunct="1">
                <a:spcBef>
                  <a:spcPts val="0"/>
                </a:spcBef>
                <a:spcAft>
                  <a:spcPts val="600"/>
                </a:spcAft>
                <a:buClrTx/>
                <a:buSzTx/>
                <a:buFontTx/>
                <a:buNone/>
                <a:tabLst/>
                <a:defRPr/>
              </a:pPr>
              <a:t>43</a:t>
            </a:fld>
            <a:endParaRPr kumimoji="0" lang="en-US" b="0" i="0" u="none" strike="noStrike" kern="1200" cap="none" spc="0" normalizeH="0" baseline="0" noProof="0" dirty="0">
              <a:ln>
                <a:noFill/>
              </a:ln>
              <a:solidFill>
                <a:schemeClr val="accent1"/>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9566949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16:creationId xmlns:a16="http://schemas.microsoft.com/office/drawing/2014/main" id="{493D4EDA-58E0-40CC-B3CA-14CDEB349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6" name="Content Placeholder 5">
            <a:extLst>
              <a:ext uri="{FF2B5EF4-FFF2-40B4-BE49-F238E27FC236}">
                <a16:creationId xmlns:a16="http://schemas.microsoft.com/office/drawing/2014/main" id="{041C6540-FC64-47E3-9492-60AC71C4C11A}"/>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000" b="5000"/>
          <a:stretch/>
        </p:blipFill>
        <p:spPr>
          <a:xfrm>
            <a:off x="14045" y="10"/>
            <a:ext cx="12191980" cy="6857990"/>
          </a:xfrm>
          <a:prstGeom prst="rect">
            <a:avLst/>
          </a:prstGeom>
        </p:spPr>
      </p:pic>
      <p:grpSp>
        <p:nvGrpSpPr>
          <p:cNvPr id="21" name="Group 20">
            <a:extLst>
              <a:ext uri="{FF2B5EF4-FFF2-40B4-BE49-F238E27FC236}">
                <a16:creationId xmlns:a16="http://schemas.microsoft.com/office/drawing/2014/main" id="{AA9EB0BC-A85E-4C26-B355-5DFCEF6CCB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2" name="Rectangle 21">
              <a:extLst>
                <a:ext uri="{FF2B5EF4-FFF2-40B4-BE49-F238E27FC236}">
                  <a16:creationId xmlns:a16="http://schemas.microsoft.com/office/drawing/2014/main" id="{3643E56B-BD42-413D-B17D-7958270F5D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B4705B"/>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96C04F74-9467-4FA5-95DC-8D481A297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B4705B"/>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D73DE1C3-5C37-42E9-A3F0-256F19383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B4705B"/>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4A2E7EC3-E07C-46CE-9B25-41865A506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6137D56-B101-4AC9-9F9A-CC9D47FB3C67}"/>
              </a:ext>
            </a:extLst>
          </p:cNvPr>
          <p:cNvSpPr>
            <a:spLocks noGrp="1"/>
          </p:cNvSpPr>
          <p:nvPr>
            <p:ph type="title"/>
          </p:nvPr>
        </p:nvSpPr>
        <p:spPr>
          <a:xfrm>
            <a:off x="581191" y="4572000"/>
            <a:ext cx="10993549" cy="1441342"/>
          </a:xfrm>
        </p:spPr>
        <p:txBody>
          <a:bodyPr vert="horz" lIns="91440" tIns="45720" rIns="91440" bIns="45720" rtlCol="0" anchor="b">
            <a:normAutofit/>
          </a:bodyPr>
          <a:lstStyle/>
          <a:p>
            <a:pPr algn="ctr"/>
            <a:r>
              <a:rPr lang="en-US" sz="4000" dirty="0"/>
              <a:t>Use the Q&amp;A Option to Submit </a:t>
            </a:r>
          </a:p>
        </p:txBody>
      </p:sp>
      <p:sp>
        <p:nvSpPr>
          <p:cNvPr id="3" name="Slide Number Placeholder 3">
            <a:extLst>
              <a:ext uri="{FF2B5EF4-FFF2-40B4-BE49-F238E27FC236}">
                <a16:creationId xmlns:a16="http://schemas.microsoft.com/office/drawing/2014/main" id="{4704DB80-9438-2E71-1A70-0FF96C1E8880}"/>
              </a:ext>
            </a:extLst>
          </p:cNvPr>
          <p:cNvSpPr>
            <a:spLocks noGrp="1"/>
          </p:cNvSpPr>
          <p:nvPr>
            <p:ph type="sldNum" sz="quarter" idx="12"/>
          </p:nvPr>
        </p:nvSpPr>
        <p:spPr>
          <a:xfrm>
            <a:off x="10692959" y="61893"/>
            <a:ext cx="1052508"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chemeClr val="accent1"/>
                </a:solidFill>
                <a:effectLst/>
                <a:uLnTx/>
                <a:uFillTx/>
                <a:latin typeface="Arial Nova" panose="020B0504020202020204" pitchFamily="34" charset="0"/>
                <a:ea typeface="+mn-ea"/>
                <a:cs typeface="+mn-cs"/>
              </a:rPr>
              <a:pPr marL="0" marR="0" lvl="0" indent="0" defTabSz="457200" rtl="0" eaLnBrk="1" fontAlgn="auto" latinLnBrk="0" hangingPunct="1">
                <a:spcBef>
                  <a:spcPts val="0"/>
                </a:spcBef>
                <a:spcAft>
                  <a:spcPts val="600"/>
                </a:spcAft>
                <a:buClrTx/>
                <a:buSzTx/>
                <a:buFontTx/>
                <a:buNone/>
                <a:tabLst/>
                <a:defRPr/>
              </a:pPr>
              <a:t>44</a:t>
            </a:fld>
            <a:endParaRPr kumimoji="0" lang="en-US" b="0" i="0" u="none" strike="noStrike" kern="1200" cap="none" spc="0" normalizeH="0" baseline="0" noProof="0" dirty="0">
              <a:ln>
                <a:noFill/>
              </a:ln>
              <a:solidFill>
                <a:schemeClr val="accent1"/>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4763194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1" name="Rectangle 90">
            <a:extLst>
              <a:ext uri="{FF2B5EF4-FFF2-40B4-BE49-F238E27FC236}">
                <a16:creationId xmlns:a16="http://schemas.microsoft.com/office/drawing/2014/main" id="{84F70134-6950-4AE4-964E-6F00549D3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2EFFCCDB-505A-43A4-AE0D-3E230F603D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614407"/>
            <a:ext cx="7507794" cy="57807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950ACE1-33A9-AED0-FF7D-1C042F927A97}"/>
              </a:ext>
            </a:extLst>
          </p:cNvPr>
          <p:cNvSpPr>
            <a:spLocks noGrp="1"/>
          </p:cNvSpPr>
          <p:nvPr>
            <p:ph type="title"/>
          </p:nvPr>
        </p:nvSpPr>
        <p:spPr>
          <a:xfrm>
            <a:off x="4363222" y="741239"/>
            <a:ext cx="7208958" cy="1329422"/>
          </a:xfrm>
        </p:spPr>
        <p:txBody>
          <a:bodyPr>
            <a:noAutofit/>
          </a:bodyPr>
          <a:lstStyle/>
          <a:p>
            <a:pPr algn="ctr"/>
            <a:r>
              <a:rPr lang="en-US" sz="2400" dirty="0">
                <a:solidFill>
                  <a:srgbClr val="FFFFFF"/>
                </a:solidFill>
              </a:rPr>
              <a:t>Thank you for attending!</a:t>
            </a:r>
            <a:br>
              <a:rPr lang="en-US" sz="2400" dirty="0">
                <a:solidFill>
                  <a:srgbClr val="FFFFFF"/>
                </a:solidFill>
              </a:rPr>
            </a:br>
            <a:r>
              <a:rPr kumimoji="0" lang="en-US" sz="1800" b="0" i="0" u="none" strike="noStrike" kern="1200" cap="all" spc="0" normalizeH="0" baseline="0" noProof="0" dirty="0">
                <a:ln>
                  <a:noFill/>
                </a:ln>
                <a:solidFill>
                  <a:schemeClr val="tx1"/>
                </a:solidFill>
                <a:effectLst/>
                <a:uLnTx/>
                <a:uFillTx/>
                <a:latin typeface="Gill Sans MT" panose="020B0502020104020203"/>
                <a:ea typeface="+mj-ea"/>
                <a:cs typeface="+mj-cs"/>
              </a:rPr>
              <a:t>“</a:t>
            </a:r>
            <a:r>
              <a:rPr lang="en-US" sz="1800" dirty="0">
                <a:solidFill>
                  <a:schemeClr val="tx1"/>
                </a:solidFill>
              </a:rPr>
              <a:t>What You Should Know About </a:t>
            </a:r>
            <a:br>
              <a:rPr lang="en-US" sz="1800" dirty="0">
                <a:solidFill>
                  <a:schemeClr val="tx1"/>
                </a:solidFill>
              </a:rPr>
            </a:br>
            <a:r>
              <a:rPr lang="en-US" sz="1800" dirty="0">
                <a:solidFill>
                  <a:schemeClr val="tx1"/>
                </a:solidFill>
              </a:rPr>
              <a:t>the Impact of Long COVID in the Workplace”</a:t>
            </a:r>
          </a:p>
        </p:txBody>
      </p:sp>
      <p:sp>
        <p:nvSpPr>
          <p:cNvPr id="95" name="Rectangle 94">
            <a:extLst>
              <a:ext uri="{FF2B5EF4-FFF2-40B4-BE49-F238E27FC236}">
                <a16:creationId xmlns:a16="http://schemas.microsoft.com/office/drawing/2014/main" id="{42835674-1537-41A7-AE0A-8A909BDD5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7" name="Rectangle 96">
            <a:extLst>
              <a:ext uri="{FF2B5EF4-FFF2-40B4-BE49-F238E27FC236}">
                <a16:creationId xmlns:a16="http://schemas.microsoft.com/office/drawing/2014/main" id="{94DCB9C6-AA01-47E0-9A86-F91BDD1716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99" name="Rectangle 98">
            <a:extLst>
              <a:ext uri="{FF2B5EF4-FFF2-40B4-BE49-F238E27FC236}">
                <a16:creationId xmlns:a16="http://schemas.microsoft.com/office/drawing/2014/main" id="{0E9FD230-E508-453F-9185-96C945771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01" name="Rectangle 100">
            <a:extLst>
              <a:ext uri="{FF2B5EF4-FFF2-40B4-BE49-F238E27FC236}">
                <a16:creationId xmlns:a16="http://schemas.microsoft.com/office/drawing/2014/main" id="{DF9D012A-EDCB-4157-B8DA-1C425D9FE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643" y="641102"/>
            <a:ext cx="3695019" cy="1834053"/>
          </a:xfrm>
          <a:prstGeom prst="rect">
            <a:avLst/>
          </a:prstGeom>
          <a:noFill/>
          <a:ln w="12700">
            <a:solidFill>
              <a:schemeClr val="accent4">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DMEC Logo">
            <a:extLst>
              <a:ext uri="{FF2B5EF4-FFF2-40B4-BE49-F238E27FC236}">
                <a16:creationId xmlns:a16="http://schemas.microsoft.com/office/drawing/2014/main" id="{EDDD97D1-FE2F-3FFA-1031-4948C6576A4C}"/>
              </a:ext>
            </a:extLst>
          </p:cNvPr>
          <p:cNvPicPr>
            <a:picLocks noChangeAspect="1"/>
          </p:cNvPicPr>
          <p:nvPr/>
        </p:nvPicPr>
        <p:blipFill>
          <a:blip r:embed="rId3"/>
          <a:stretch>
            <a:fillRect/>
          </a:stretch>
        </p:blipFill>
        <p:spPr>
          <a:xfrm>
            <a:off x="619820" y="1039664"/>
            <a:ext cx="3342404" cy="1036144"/>
          </a:xfrm>
          <a:prstGeom prst="rect">
            <a:avLst/>
          </a:prstGeom>
        </p:spPr>
      </p:pic>
      <p:sp>
        <p:nvSpPr>
          <p:cNvPr id="103" name="Rectangle 102">
            <a:extLst>
              <a:ext uri="{FF2B5EF4-FFF2-40B4-BE49-F238E27FC236}">
                <a16:creationId xmlns:a16="http://schemas.microsoft.com/office/drawing/2014/main" id="{D731E598-F84A-41D4-873C-1BA1A396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172" y="2587223"/>
            <a:ext cx="3695019" cy="1834053"/>
          </a:xfrm>
          <a:prstGeom prst="rect">
            <a:avLst/>
          </a:prstGeom>
          <a:noFill/>
          <a:ln w="12700">
            <a:solidFill>
              <a:schemeClr val="accent4">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edgwick logo">
            <a:extLst>
              <a:ext uri="{FF2B5EF4-FFF2-40B4-BE49-F238E27FC236}">
                <a16:creationId xmlns:a16="http://schemas.microsoft.com/office/drawing/2014/main" id="{65D5A5BD-6815-982D-6FBA-456363D586C3}"/>
              </a:ext>
            </a:extLst>
          </p:cNvPr>
          <p:cNvPicPr>
            <a:picLocks noChangeAspect="1"/>
          </p:cNvPicPr>
          <p:nvPr/>
        </p:nvPicPr>
        <p:blipFill>
          <a:blip r:embed="rId4">
            <a:extLst>
              <a:ext uri="{28A0092B-C50C-407E-A947-70E740481C1C}">
                <a14:useLocalDpi xmlns:a14="http://schemas.microsoft.com/office/drawing/2010/main" val="0"/>
              </a:ext>
            </a:extLst>
          </a:blip>
          <a:stretch/>
        </p:blipFill>
        <p:spPr>
          <a:xfrm>
            <a:off x="622476" y="3015377"/>
            <a:ext cx="3342405" cy="827246"/>
          </a:xfrm>
          <a:prstGeom prst="rect">
            <a:avLst/>
          </a:prstGeom>
        </p:spPr>
      </p:pic>
      <p:sp>
        <p:nvSpPr>
          <p:cNvPr id="105" name="Rectangle 104">
            <a:extLst>
              <a:ext uri="{FF2B5EF4-FFF2-40B4-BE49-F238E27FC236}">
                <a16:creationId xmlns:a16="http://schemas.microsoft.com/office/drawing/2014/main" id="{0DEEFEFF-3F55-4B78-B0EC-F63268277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171" y="4561134"/>
            <a:ext cx="3695019" cy="1834053"/>
          </a:xfrm>
          <a:prstGeom prst="rect">
            <a:avLst/>
          </a:prstGeom>
          <a:noFill/>
          <a:ln w="12700">
            <a:solidFill>
              <a:schemeClr val="accent4">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EARN logo">
            <a:extLst>
              <a:ext uri="{FF2B5EF4-FFF2-40B4-BE49-F238E27FC236}">
                <a16:creationId xmlns:a16="http://schemas.microsoft.com/office/drawing/2014/main" id="{34F7D2E0-7352-0497-9AE1-0429886E21F2}"/>
              </a:ext>
            </a:extLst>
          </p:cNvPr>
          <p:cNvPicPr>
            <a:picLocks noChangeAspect="1"/>
          </p:cNvPicPr>
          <p:nvPr/>
        </p:nvPicPr>
        <p:blipFill>
          <a:blip r:embed="rId5"/>
          <a:stretch>
            <a:fillRect/>
          </a:stretch>
        </p:blipFill>
        <p:spPr>
          <a:xfrm>
            <a:off x="622477" y="4971229"/>
            <a:ext cx="3342405" cy="1013862"/>
          </a:xfrm>
          <a:prstGeom prst="rect">
            <a:avLst/>
          </a:prstGeom>
        </p:spPr>
      </p:pic>
      <p:sp>
        <p:nvSpPr>
          <p:cNvPr id="3" name="Content Placeholder 2">
            <a:extLst>
              <a:ext uri="{FF2B5EF4-FFF2-40B4-BE49-F238E27FC236}">
                <a16:creationId xmlns:a16="http://schemas.microsoft.com/office/drawing/2014/main" id="{EDBDE731-0087-E62C-2407-2EC1CADD5177}"/>
              </a:ext>
            </a:extLst>
          </p:cNvPr>
          <p:cNvSpPr>
            <a:spLocks noGrp="1"/>
          </p:cNvSpPr>
          <p:nvPr>
            <p:ph idx="1"/>
          </p:nvPr>
        </p:nvSpPr>
        <p:spPr>
          <a:xfrm>
            <a:off x="4340671" y="2234067"/>
            <a:ext cx="7208957" cy="3751024"/>
          </a:xfrm>
        </p:spPr>
        <p:txBody>
          <a:bodyPr>
            <a:normAutofit/>
          </a:bodyPr>
          <a:lstStyle/>
          <a:p>
            <a:pPr marL="0" indent="0" algn="ctr">
              <a:buClr>
                <a:schemeClr val="tx1"/>
              </a:buClr>
              <a:buNone/>
            </a:pPr>
            <a:r>
              <a:rPr lang="en-US" dirty="0">
                <a:solidFill>
                  <a:srgbClr val="FFFFFF"/>
                </a:solidFill>
              </a:rPr>
              <a:t>Thank you, collaborators!</a:t>
            </a:r>
          </a:p>
          <a:p>
            <a:pPr>
              <a:buClr>
                <a:schemeClr val="tx1"/>
              </a:buClr>
              <a:buFont typeface="Wingdings" panose="05000000000000000000" pitchFamily="2" charset="2"/>
              <a:buChar char="§"/>
            </a:pPr>
            <a:r>
              <a:rPr lang="en-US" sz="2400" dirty="0">
                <a:solidFill>
                  <a:srgbClr val="FFFFFF"/>
                </a:solidFill>
              </a:rPr>
              <a:t>Terri Rhodes, Chief Executive Officer, Disability Management Employer Coalition (DMEC)</a:t>
            </a:r>
          </a:p>
          <a:p>
            <a:pPr>
              <a:buClr>
                <a:schemeClr val="tx1"/>
              </a:buClr>
              <a:buFont typeface="Wingdings" panose="05000000000000000000" pitchFamily="2" charset="2"/>
              <a:buChar char="§"/>
            </a:pPr>
            <a:r>
              <a:rPr lang="en-US" sz="2400" dirty="0">
                <a:solidFill>
                  <a:srgbClr val="FFFFFF"/>
                </a:solidFill>
              </a:rPr>
              <a:t>Bryon Bass, Senior Vice President, Workforce Absence &amp; Disability Practice Leader, Sedgwick</a:t>
            </a:r>
          </a:p>
          <a:p>
            <a:pPr>
              <a:buClr>
                <a:schemeClr val="tx1"/>
              </a:buClr>
              <a:buFont typeface="Wingdings" panose="05000000000000000000" pitchFamily="2" charset="2"/>
              <a:buChar char="§"/>
            </a:pPr>
            <a:r>
              <a:rPr lang="en-US" sz="2400" dirty="0">
                <a:solidFill>
                  <a:srgbClr val="FFFFFF"/>
                </a:solidFill>
              </a:rPr>
              <a:t>Susanne Bruyere, Co-Director &amp; Co-Principal Director, Employer Assistance &amp; Resource Network on Disability Inclusion (EARN)</a:t>
            </a:r>
          </a:p>
        </p:txBody>
      </p:sp>
      <p:sp>
        <p:nvSpPr>
          <p:cNvPr id="5" name="Slide Number Placeholder 3">
            <a:extLst>
              <a:ext uri="{FF2B5EF4-FFF2-40B4-BE49-F238E27FC236}">
                <a16:creationId xmlns:a16="http://schemas.microsoft.com/office/drawing/2014/main" id="{62EAA596-1339-8DF2-4627-1E36C9B8A1D4}"/>
              </a:ext>
            </a:extLst>
          </p:cNvPr>
          <p:cNvSpPr>
            <a:spLocks noGrp="1"/>
          </p:cNvSpPr>
          <p:nvPr>
            <p:ph type="sldNum" sz="quarter" idx="12"/>
          </p:nvPr>
        </p:nvSpPr>
        <p:spPr>
          <a:xfrm>
            <a:off x="10692959" y="61893"/>
            <a:ext cx="1052508"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57F1E4F-1CFF-5643-939E-217C01CDF565}" type="slidenum">
              <a:rPr kumimoji="0" lang="en-US" b="0" i="0" u="none" strike="noStrike" kern="1200" cap="none" spc="0" normalizeH="0" baseline="0" noProof="0" smtClean="0">
                <a:ln>
                  <a:noFill/>
                </a:ln>
                <a:effectLst/>
                <a:uLnTx/>
                <a:uFillTx/>
                <a:latin typeface="Arial Nova" panose="020B0504020202020204" pitchFamily="34" charset="0"/>
                <a:ea typeface="+mn-ea"/>
                <a:cs typeface="+mn-cs"/>
              </a:rPr>
              <a:pPr marL="0" marR="0" lvl="0" indent="0" defTabSz="457200" rtl="0" eaLnBrk="1" fontAlgn="auto" latinLnBrk="0" hangingPunct="1">
                <a:spcBef>
                  <a:spcPts val="0"/>
                </a:spcBef>
                <a:spcAft>
                  <a:spcPts val="600"/>
                </a:spcAft>
                <a:buClrTx/>
                <a:buSzTx/>
                <a:buFontTx/>
                <a:buNone/>
                <a:tabLst/>
                <a:defRPr/>
              </a:pPr>
              <a:t>45</a:t>
            </a:fld>
            <a:endParaRPr kumimoji="0" lang="en-US" b="0" i="0" u="none" strike="noStrike" kern="1200" cap="none" spc="0" normalizeH="0" baseline="0" noProof="0" dirty="0">
              <a:ln>
                <a:noFill/>
              </a:ln>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4231645642"/>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54DBE07-7554-4BA4-9DEE-42727B0586FC}"/>
              </a:ext>
            </a:extLst>
          </p:cNvPr>
          <p:cNvSpPr>
            <a:spLocks noGrp="1"/>
          </p:cNvSpPr>
          <p:nvPr>
            <p:ph type="title"/>
          </p:nvPr>
        </p:nvSpPr>
        <p:spPr>
          <a:xfrm>
            <a:off x="581192" y="702156"/>
            <a:ext cx="11029616" cy="1013800"/>
          </a:xfrm>
        </p:spPr>
        <p:txBody>
          <a:bodyPr>
            <a:noAutofit/>
          </a:bodyPr>
          <a:lstStyle/>
          <a:p>
            <a:r>
              <a:rPr kumimoji="0" lang="en-US" sz="2400" b="0" i="0" u="none" strike="noStrike" kern="1200" cap="all" spc="0" normalizeH="0" baseline="0" noProof="0" dirty="0">
                <a:ln>
                  <a:noFill/>
                </a:ln>
                <a:effectLst/>
                <a:uLnTx/>
                <a:uFillTx/>
                <a:latin typeface="Gill Sans MT" panose="020B0502020104020203"/>
                <a:ea typeface="+mj-ea"/>
                <a:cs typeface="+mj-cs"/>
              </a:rPr>
              <a:t>Thank you for attending “</a:t>
            </a:r>
            <a:r>
              <a:rPr lang="en-US" sz="2400" dirty="0"/>
              <a:t>What You Should Know About </a:t>
            </a:r>
            <a:br>
              <a:rPr lang="en-US" sz="2400" dirty="0"/>
            </a:br>
            <a:r>
              <a:rPr lang="en-US" sz="2400" dirty="0"/>
              <a:t>the Impact of Long COVID in the Workplace”</a:t>
            </a:r>
          </a:p>
        </p:txBody>
      </p:sp>
      <p:pic>
        <p:nvPicPr>
          <p:cNvPr id="3" name="Picture 2">
            <a:extLst>
              <a:ext uri="{FF2B5EF4-FFF2-40B4-BE49-F238E27FC236}">
                <a16:creationId xmlns:a16="http://schemas.microsoft.com/office/drawing/2014/main" id="{7B6F75EF-26B5-48C3-8D20-BD19F8ACD15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0928" r="-2" b="-2"/>
          <a:stretch/>
        </p:blipFill>
        <p:spPr>
          <a:xfrm>
            <a:off x="657225" y="2361056"/>
            <a:ext cx="4962525" cy="3649219"/>
          </a:xfrm>
          <a:prstGeom prst="rect">
            <a:avLst/>
          </a:prstGeom>
        </p:spPr>
      </p:pic>
      <p:sp>
        <p:nvSpPr>
          <p:cNvPr id="7" name="Content Placeholder 6">
            <a:extLst>
              <a:ext uri="{FF2B5EF4-FFF2-40B4-BE49-F238E27FC236}">
                <a16:creationId xmlns:a16="http://schemas.microsoft.com/office/drawing/2014/main" id="{D3CE4224-980D-4573-AC6E-A18872ED11B1}"/>
              </a:ext>
            </a:extLst>
          </p:cNvPr>
          <p:cNvSpPr>
            <a:spLocks noGrp="1"/>
          </p:cNvSpPr>
          <p:nvPr>
            <p:ph idx="1"/>
          </p:nvPr>
        </p:nvSpPr>
        <p:spPr>
          <a:xfrm>
            <a:off x="6335805" y="2180496"/>
            <a:ext cx="5275001" cy="4045683"/>
          </a:xfrm>
        </p:spPr>
        <p:txBody>
          <a:bodyPr>
            <a:normAutofit/>
          </a:bodyPr>
          <a:lstStyle/>
          <a:p>
            <a:pPr marL="0" indent="0" algn="ctr">
              <a:spcAft>
                <a:spcPts val="1800"/>
              </a:spcAft>
              <a:buClr>
                <a:srgbClr val="4590B8"/>
              </a:buClr>
              <a:buNone/>
              <a:defRPr/>
            </a:pPr>
            <a:r>
              <a:rPr kumimoji="0" lang="en-US" b="1"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Next JAN Webcast:</a:t>
            </a:r>
            <a:br>
              <a:rPr kumimoji="0" lang="en-US" b="1"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br>
            <a:r>
              <a:rPr kumimoji="0" lang="en-US" sz="2400" i="0" u="none" strike="noStrike" kern="1200" cap="none" spc="0" normalizeH="0" baseline="0" noProof="0" dirty="0">
                <a:ln>
                  <a:noFill/>
                </a:ln>
                <a:solidFill>
                  <a:srgbClr val="002060"/>
                </a:solidFill>
                <a:effectLst/>
                <a:uLnTx/>
                <a:uFillTx/>
                <a:cs typeface="+mn-cs"/>
              </a:rPr>
              <a:t>“</a:t>
            </a:r>
            <a:r>
              <a:rPr lang="en-US" sz="2400" i="0" dirty="0">
                <a:solidFill>
                  <a:srgbClr val="002060"/>
                </a:solidFill>
                <a:effectLst/>
              </a:rPr>
              <a:t>Accommodation Solutions </a:t>
            </a:r>
            <a:br>
              <a:rPr lang="en-US" sz="2400" i="0" dirty="0">
                <a:solidFill>
                  <a:srgbClr val="002060"/>
                </a:solidFill>
                <a:effectLst/>
              </a:rPr>
            </a:br>
            <a:r>
              <a:rPr lang="en-US" sz="2400" i="0" dirty="0">
                <a:solidFill>
                  <a:srgbClr val="002060"/>
                </a:solidFill>
                <a:effectLst/>
              </a:rPr>
              <a:t>for Neurodivergent Workers</a:t>
            </a:r>
            <a:r>
              <a:rPr kumimoji="0" lang="en-US" sz="2400" i="0" u="none" strike="noStrike" kern="1200" cap="none" spc="0" normalizeH="0" baseline="0" noProof="0" dirty="0">
                <a:ln>
                  <a:noFill/>
                </a:ln>
                <a:solidFill>
                  <a:srgbClr val="002060"/>
                </a:solidFill>
                <a:effectLst/>
                <a:uLnTx/>
                <a:uFillTx/>
                <a:cs typeface="+mn-cs"/>
              </a:rPr>
              <a:t>”</a:t>
            </a:r>
            <a:br>
              <a:rPr kumimoji="0" lang="en-US" sz="2400" i="0" u="none" strike="noStrike" kern="1200" cap="none" spc="0" normalizeH="0" baseline="0" noProof="0" dirty="0">
                <a:ln>
                  <a:noFill/>
                </a:ln>
                <a:solidFill>
                  <a:srgbClr val="002060"/>
                </a:solidFill>
                <a:effectLst/>
                <a:uLnTx/>
                <a:uFillTx/>
                <a:cs typeface="+mn-cs"/>
              </a:rPr>
            </a:br>
            <a:r>
              <a:rPr kumimoji="0" lang="en-US" sz="2400" i="0" u="none" strike="noStrike" kern="1200" cap="none" spc="0" normalizeH="0" baseline="0" noProof="0" dirty="0">
                <a:ln>
                  <a:noFill/>
                </a:ln>
                <a:solidFill>
                  <a:srgbClr val="002060"/>
                </a:solidFill>
                <a:effectLst/>
                <a:uLnTx/>
                <a:uFillTx/>
                <a:cs typeface="+mn-cs"/>
              </a:rPr>
              <a:t>Thursday, April 13 @ 2:00 p.m. ET</a:t>
            </a:r>
          </a:p>
          <a:p>
            <a:pPr marL="0" marR="0" lvl="0" indent="0" algn="ctr" defTabSz="457200" rtl="0" eaLnBrk="1" fontAlgn="auto" latinLnBrk="0" hangingPunct="1">
              <a:spcBef>
                <a:spcPct val="20000"/>
              </a:spcBef>
              <a:spcAft>
                <a:spcPts val="1800"/>
              </a:spcAft>
              <a:buClr>
                <a:srgbClr val="4590B8"/>
              </a:buClr>
              <a:buSzPct val="92000"/>
              <a:buFont typeface="Wingdings 2" panose="05020102010507070707" pitchFamily="18" charset="2"/>
              <a:buNone/>
              <a:tabLst/>
              <a:defRPr/>
            </a:pPr>
            <a:r>
              <a:rPr lang="en-US" sz="2200" dirty="0">
                <a:cs typeface="+mn-cs"/>
              </a:rPr>
              <a:t>JAN Training Events &amp; Resources</a:t>
            </a:r>
            <a:br>
              <a:rPr lang="en-US" sz="2200" dirty="0">
                <a:cs typeface="+mn-cs"/>
              </a:rPr>
            </a:br>
            <a:r>
              <a:rPr lang="en-US" sz="2200" dirty="0">
                <a:solidFill>
                  <a:srgbClr val="0070C0"/>
                </a:solidFill>
                <a:cs typeface="+mn-cs"/>
                <a:hlinkClick r:id="rId4">
                  <a:extLst>
                    <a:ext uri="{A12FA001-AC4F-418D-AE19-62706E023703}">
                      <ahyp:hlinkClr xmlns:ahyp="http://schemas.microsoft.com/office/drawing/2018/hyperlinkcolor" val="tx"/>
                    </a:ext>
                  </a:extLst>
                </a:hlinkClick>
              </a:rPr>
              <a:t>AskJAN.org/Events/</a:t>
            </a:r>
            <a:r>
              <a:rPr lang="en-US" sz="2200" dirty="0" err="1">
                <a:solidFill>
                  <a:srgbClr val="0070C0"/>
                </a:solidFill>
                <a:cs typeface="+mn-cs"/>
                <a:hlinkClick r:id="rId4">
                  <a:extLst>
                    <a:ext uri="{A12FA001-AC4F-418D-AE19-62706E023703}">
                      <ahyp:hlinkClr xmlns:ahyp="http://schemas.microsoft.com/office/drawing/2018/hyperlinkcolor" val="tx"/>
                    </a:ext>
                  </a:extLst>
                </a:hlinkClick>
              </a:rPr>
              <a:t>Trainings.cfm</a:t>
            </a:r>
            <a:endParaRPr lang="en-US" sz="2200" dirty="0">
              <a:solidFill>
                <a:srgbClr val="0070C0"/>
              </a:solidFill>
              <a:cs typeface="+mn-cs"/>
            </a:endParaRPr>
          </a:p>
          <a:p>
            <a:pPr marL="0" marR="0" lvl="0" indent="0" algn="ctr" defTabSz="457200" rtl="0" eaLnBrk="1" fontAlgn="auto" latinLnBrk="0" hangingPunct="1">
              <a:spcBef>
                <a:spcPct val="20000"/>
              </a:spcBef>
              <a:spcAft>
                <a:spcPts val="1800"/>
              </a:spcAft>
              <a:buClr>
                <a:srgbClr val="4590B8"/>
              </a:buClr>
              <a:buSzPct val="92000"/>
              <a:buFont typeface="Wingdings 2" panose="05020102010507070707" pitchFamily="18" charset="2"/>
              <a:buNone/>
              <a:tabLst/>
              <a:defRPr/>
            </a:pPr>
            <a:endParaRPr lang="en-US" sz="2400" dirty="0">
              <a:cs typeface="+mn-cs"/>
            </a:endParaRPr>
          </a:p>
          <a:p>
            <a:pPr marL="0" marR="0" lvl="0" indent="0" defTabSz="457200" rtl="0" eaLnBrk="1" fontAlgn="auto" latinLnBrk="0" hangingPunct="1">
              <a:spcBef>
                <a:spcPct val="20000"/>
              </a:spcBef>
              <a:spcAft>
                <a:spcPts val="1800"/>
              </a:spcAft>
              <a:buClr>
                <a:srgbClr val="4590B8"/>
              </a:buClr>
              <a:buSzPct val="92000"/>
              <a:buFont typeface="Wingdings 2" panose="05020102010507070707" pitchFamily="18" charset="2"/>
              <a:buNone/>
              <a:tabLst/>
              <a:defRPr/>
            </a:pPr>
            <a:endParaRPr lang="en-US" dirty="0"/>
          </a:p>
        </p:txBody>
      </p:sp>
      <p:pic>
        <p:nvPicPr>
          <p:cNvPr id="4" name="Picture 3" descr="HRCI 2022&#10;HRCI.org">
            <a:extLst>
              <a:ext uri="{FF2B5EF4-FFF2-40B4-BE49-F238E27FC236}">
                <a16:creationId xmlns:a16="http://schemas.microsoft.com/office/drawing/2014/main" id="{13FD1DDC-777C-4CC8-9FEE-776D7CA79090}"/>
              </a:ext>
            </a:extLst>
          </p:cNvPr>
          <p:cNvPicPr>
            <a:picLocks noChangeAspect="1"/>
          </p:cNvPicPr>
          <p:nvPr/>
        </p:nvPicPr>
        <p:blipFill>
          <a:blip r:embed="rId5"/>
          <a:stretch>
            <a:fillRect/>
          </a:stretch>
        </p:blipFill>
        <p:spPr>
          <a:xfrm>
            <a:off x="8346922" y="4980915"/>
            <a:ext cx="1252765" cy="1245264"/>
          </a:xfrm>
          <a:prstGeom prst="rect">
            <a:avLst/>
          </a:prstGeom>
        </p:spPr>
      </p:pic>
      <p:sp>
        <p:nvSpPr>
          <p:cNvPr id="2" name="Slide Number Placeholder 3">
            <a:extLst>
              <a:ext uri="{FF2B5EF4-FFF2-40B4-BE49-F238E27FC236}">
                <a16:creationId xmlns:a16="http://schemas.microsoft.com/office/drawing/2014/main" id="{FD5A666F-DAF6-23EA-E398-22212ACDA30A}"/>
              </a:ext>
            </a:extLst>
          </p:cNvPr>
          <p:cNvSpPr>
            <a:spLocks noGrp="1"/>
          </p:cNvSpPr>
          <p:nvPr>
            <p:ph type="sldNum" sz="quarter" idx="12"/>
          </p:nvPr>
        </p:nvSpPr>
        <p:spPr>
          <a:xfrm>
            <a:off x="10692959" y="61893"/>
            <a:ext cx="1052508"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57F1E4F-1CFF-5643-939E-217C01CDF565}" type="slidenum">
              <a:rPr kumimoji="0" lang="en-US" b="0" i="0" u="none" strike="noStrike" kern="1200" cap="none" spc="0" normalizeH="0" baseline="0" noProof="0" smtClean="0">
                <a:ln>
                  <a:noFill/>
                </a:ln>
                <a:effectLst/>
                <a:uLnTx/>
                <a:uFillTx/>
                <a:latin typeface="Arial Nova" panose="020B0504020202020204" pitchFamily="34" charset="0"/>
                <a:ea typeface="+mn-ea"/>
                <a:cs typeface="+mn-cs"/>
              </a:rPr>
              <a:pPr marL="0" marR="0" lvl="0" indent="0" defTabSz="457200" rtl="0" eaLnBrk="1" fontAlgn="auto" latinLnBrk="0" hangingPunct="1">
                <a:spcBef>
                  <a:spcPts val="0"/>
                </a:spcBef>
                <a:spcAft>
                  <a:spcPts val="600"/>
                </a:spcAft>
                <a:buClrTx/>
                <a:buSzTx/>
                <a:buFontTx/>
                <a:buNone/>
                <a:tabLst/>
                <a:defRPr/>
              </a:pPr>
              <a:t>46</a:t>
            </a:fld>
            <a:endParaRPr kumimoji="0" lang="en-US" b="0" i="0" u="none" strike="noStrike" kern="1200" cap="none" spc="0" normalizeH="0" baseline="0" noProof="0" dirty="0">
              <a:ln>
                <a:noFill/>
              </a:ln>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0514060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F5C11-5A22-40CE-9324-89514DD81903}"/>
              </a:ext>
            </a:extLst>
          </p:cNvPr>
          <p:cNvSpPr>
            <a:spLocks noGrp="1"/>
          </p:cNvSpPr>
          <p:nvPr>
            <p:ph type="title"/>
          </p:nvPr>
        </p:nvSpPr>
        <p:spPr>
          <a:xfrm>
            <a:off x="581192" y="702156"/>
            <a:ext cx="11029616" cy="1013800"/>
          </a:xfrm>
        </p:spPr>
        <p:txBody>
          <a:bodyPr>
            <a:normAutofit/>
          </a:bodyPr>
          <a:lstStyle/>
          <a:p>
            <a:r>
              <a:rPr lang="en-US" dirty="0"/>
              <a:t>How do I claim the HR CEU?</a:t>
            </a:r>
          </a:p>
        </p:txBody>
      </p:sp>
      <p:sp>
        <p:nvSpPr>
          <p:cNvPr id="3" name="Content Placeholder 2">
            <a:extLst>
              <a:ext uri="{FF2B5EF4-FFF2-40B4-BE49-F238E27FC236}">
                <a16:creationId xmlns:a16="http://schemas.microsoft.com/office/drawing/2014/main" id="{1BE8543D-5F6D-40E3-A8F4-BA219D0175DB}"/>
              </a:ext>
              <a:ext uri="{C183D7F6-B498-43B3-948B-1728B52AA6E4}">
                <adec:decorative xmlns:adec="http://schemas.microsoft.com/office/drawing/2017/decorative" val="0"/>
              </a:ext>
            </a:extLst>
          </p:cNvPr>
          <p:cNvSpPr>
            <a:spLocks noGrp="1"/>
          </p:cNvSpPr>
          <p:nvPr>
            <p:ph idx="1"/>
          </p:nvPr>
        </p:nvSpPr>
        <p:spPr>
          <a:xfrm>
            <a:off x="6335805" y="2180496"/>
            <a:ext cx="5275001" cy="4045683"/>
          </a:xfrm>
        </p:spPr>
        <p:txBody>
          <a:bodyPr>
            <a:normAutofit/>
          </a:bodyPr>
          <a:lstStyle/>
          <a:p>
            <a:pPr marL="457200" indent="-457200">
              <a:buFont typeface="+mj-lt"/>
              <a:buAutoNum type="arabicPeriod"/>
            </a:pPr>
            <a:r>
              <a:rPr lang="en-US" sz="2400" dirty="0"/>
              <a:t>Don’t close the JAN webcast browser</a:t>
            </a:r>
          </a:p>
          <a:p>
            <a:pPr marL="457200" indent="-457200">
              <a:buFont typeface="+mj-lt"/>
              <a:buAutoNum type="arabicPeriod"/>
            </a:pPr>
            <a:r>
              <a:rPr lang="en-US" sz="2400" dirty="0"/>
              <a:t>Complete the webcast evaluation </a:t>
            </a:r>
            <a:br>
              <a:rPr lang="en-US" sz="2400" dirty="0"/>
            </a:br>
            <a:r>
              <a:rPr lang="en-US" sz="2400" dirty="0"/>
              <a:t>in new window </a:t>
            </a:r>
          </a:p>
          <a:p>
            <a:pPr marL="457200" indent="-457200">
              <a:buFont typeface="+mj-lt"/>
              <a:buAutoNum type="arabicPeriod"/>
            </a:pPr>
            <a:r>
              <a:rPr lang="en-US" sz="2400" dirty="0"/>
              <a:t>Click on “View your certificate of completion.”</a:t>
            </a:r>
          </a:p>
          <a:p>
            <a:pPr marL="0" indent="0">
              <a:buNone/>
            </a:pPr>
            <a:r>
              <a:rPr lang="en-US" sz="2400" dirty="0"/>
              <a:t>Or go to </a:t>
            </a:r>
            <a:r>
              <a:rPr lang="en-US" sz="2200" u="sng" dirty="0">
                <a:solidFill>
                  <a:srgbClr val="0070C0"/>
                </a:solidFill>
                <a:effectLst/>
                <a:latin typeface="Arial" panose="020B060402020202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AskJAN.org/</a:t>
            </a:r>
            <a:r>
              <a:rPr lang="en-US" sz="2200" u="sng" dirty="0" err="1">
                <a:solidFill>
                  <a:srgbClr val="0070C0"/>
                </a:solidFill>
                <a:effectLst/>
                <a:latin typeface="Arial" panose="020B060402020202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EvaluationReg.cfm</a:t>
            </a:r>
            <a:endParaRPr lang="en-US" sz="2200" dirty="0">
              <a:solidFill>
                <a:srgbClr val="0070C0"/>
              </a:solidFill>
            </a:endParaRPr>
          </a:p>
        </p:txBody>
      </p:sp>
      <p:pic>
        <p:nvPicPr>
          <p:cNvPr id="6" name="Picture 5">
            <a:extLst>
              <a:ext uri="{FF2B5EF4-FFF2-40B4-BE49-F238E27FC236}">
                <a16:creationId xmlns:a16="http://schemas.microsoft.com/office/drawing/2014/main" id="{D6187E47-05DB-4A50-B670-532212BFD26B}"/>
              </a:ext>
              <a:ext uri="{C183D7F6-B498-43B3-948B-1728B52AA6E4}">
                <adec:decorative xmlns:adec="http://schemas.microsoft.com/office/drawing/2017/decorative" val="1"/>
              </a:ext>
            </a:extLst>
          </p:cNvPr>
          <p:cNvPicPr>
            <a:picLocks noChangeAspect="1"/>
          </p:cNvPicPr>
          <p:nvPr/>
        </p:nvPicPr>
        <p:blipFill rotWithShape="1">
          <a:blip r:embed="rId4"/>
          <a:srcRect t="22622"/>
          <a:stretch/>
        </p:blipFill>
        <p:spPr>
          <a:xfrm>
            <a:off x="581192" y="2739324"/>
            <a:ext cx="5514808" cy="2928026"/>
          </a:xfrm>
          <a:prstGeom prst="rect">
            <a:avLst/>
          </a:prstGeom>
        </p:spPr>
      </p:pic>
      <p:sp>
        <p:nvSpPr>
          <p:cNvPr id="4" name="Slide Number Placeholder 3">
            <a:extLst>
              <a:ext uri="{FF2B5EF4-FFF2-40B4-BE49-F238E27FC236}">
                <a16:creationId xmlns:a16="http://schemas.microsoft.com/office/drawing/2014/main" id="{7AE3FDF8-FC2D-3B72-7D48-E4DEF81A55DE}"/>
              </a:ext>
            </a:extLst>
          </p:cNvPr>
          <p:cNvSpPr>
            <a:spLocks noGrp="1"/>
          </p:cNvSpPr>
          <p:nvPr>
            <p:ph type="sldNum" sz="quarter" idx="12"/>
          </p:nvPr>
        </p:nvSpPr>
        <p:spPr>
          <a:xfrm>
            <a:off x="10692959" y="61893"/>
            <a:ext cx="1052508"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57F1E4F-1CFF-5643-939E-217C01CDF565}" type="slidenum">
              <a:rPr kumimoji="0" lang="en-US" b="0" i="0" u="none" strike="noStrike" kern="1200" cap="none" spc="0" normalizeH="0" baseline="0" noProof="0" smtClean="0">
                <a:ln>
                  <a:noFill/>
                </a:ln>
                <a:effectLst/>
                <a:uLnTx/>
                <a:uFillTx/>
                <a:latin typeface="Arial Nova" panose="020B0504020202020204" pitchFamily="34" charset="0"/>
                <a:ea typeface="+mn-ea"/>
                <a:cs typeface="+mn-cs"/>
              </a:rPr>
              <a:pPr marL="0" marR="0" lvl="0" indent="0" defTabSz="457200" rtl="0" eaLnBrk="1" fontAlgn="auto" latinLnBrk="0" hangingPunct="1">
                <a:spcBef>
                  <a:spcPts val="0"/>
                </a:spcBef>
                <a:spcAft>
                  <a:spcPts val="600"/>
                </a:spcAft>
                <a:buClrTx/>
                <a:buSzTx/>
                <a:buFontTx/>
                <a:buNone/>
                <a:tabLst/>
                <a:defRPr/>
              </a:pPr>
              <a:t>47</a:t>
            </a:fld>
            <a:endParaRPr kumimoji="0" lang="en-US" b="0" i="0" u="none" strike="noStrike" kern="1200" cap="none" spc="0" normalizeH="0" baseline="0" noProof="0" dirty="0">
              <a:ln>
                <a:noFill/>
              </a:ln>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5401927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1E1FB-2AD0-4329-9CB0-82A282F19EE8}"/>
              </a:ext>
            </a:extLst>
          </p:cNvPr>
          <p:cNvSpPr>
            <a:spLocks noGrp="1"/>
          </p:cNvSpPr>
          <p:nvPr>
            <p:ph type="title"/>
          </p:nvPr>
        </p:nvSpPr>
        <p:spPr>
          <a:xfrm>
            <a:off x="581192" y="702156"/>
            <a:ext cx="11029616" cy="1013800"/>
          </a:xfrm>
        </p:spPr>
        <p:txBody>
          <a:bodyPr>
            <a:normAutofit/>
          </a:bodyPr>
          <a:lstStyle/>
          <a:p>
            <a:r>
              <a:rPr lang="en-US" dirty="0">
                <a:solidFill>
                  <a:srgbClr val="FFFEFF"/>
                </a:solidFill>
              </a:rPr>
              <a:t>Contact JAN for More Information</a:t>
            </a:r>
          </a:p>
        </p:txBody>
      </p:sp>
      <p:graphicFrame>
        <p:nvGraphicFramePr>
          <p:cNvPr id="6" name="Content Placeholder 2" descr="Visit AskJAN.org&#10;Call 800.526.7234 or 877.781.9403 TTY&#10;JAN Live Chat @AskJAN.org&#10;Submit JAN On Demand Inquiry @AskJAN.org/JANonDemand.cfm&#10;Email JAN@AskJAN.org&#10;Social Media: Facebook - Job Accommodation Network&#10;Twitter - @JANatJAN&#10;">
            <a:extLst>
              <a:ext uri="{FF2B5EF4-FFF2-40B4-BE49-F238E27FC236}">
                <a16:creationId xmlns:a16="http://schemas.microsoft.com/office/drawing/2014/main" id="{99C05778-86A8-41CC-94DD-691AA4044245}"/>
              </a:ext>
            </a:extLst>
          </p:cNvPr>
          <p:cNvGraphicFramePr>
            <a:graphicFrameLocks noGrp="1"/>
          </p:cNvGraphicFramePr>
          <p:nvPr>
            <p:ph idx="1"/>
            <p:extLst>
              <p:ext uri="{D42A27DB-BD31-4B8C-83A1-F6EECF244321}">
                <p14:modId xmlns:p14="http://schemas.microsoft.com/office/powerpoint/2010/main" val="3602416989"/>
              </p:ext>
            </p:extLst>
          </p:nvPr>
        </p:nvGraphicFramePr>
        <p:xfrm>
          <a:off x="581025" y="2181225"/>
          <a:ext cx="11029950" cy="37406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3">
            <a:extLst>
              <a:ext uri="{FF2B5EF4-FFF2-40B4-BE49-F238E27FC236}">
                <a16:creationId xmlns:a16="http://schemas.microsoft.com/office/drawing/2014/main" id="{AEAAAD4F-CAED-CFCD-47AB-DE753706902F}"/>
              </a:ext>
            </a:extLst>
          </p:cNvPr>
          <p:cNvSpPr>
            <a:spLocks noGrp="1"/>
          </p:cNvSpPr>
          <p:nvPr>
            <p:ph type="sldNum" sz="quarter" idx="12"/>
          </p:nvPr>
        </p:nvSpPr>
        <p:spPr>
          <a:xfrm>
            <a:off x="10692959" y="61893"/>
            <a:ext cx="1052508"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chemeClr val="accent1"/>
                </a:solidFill>
                <a:effectLst/>
                <a:uLnTx/>
                <a:uFillTx/>
                <a:latin typeface="Arial Nova" panose="020B0504020202020204" pitchFamily="34" charset="0"/>
                <a:ea typeface="+mn-ea"/>
                <a:cs typeface="+mn-cs"/>
              </a:rPr>
              <a:pPr marL="0" marR="0" lvl="0" indent="0" defTabSz="457200" rtl="0" eaLnBrk="1" fontAlgn="auto" latinLnBrk="0" hangingPunct="1">
                <a:spcBef>
                  <a:spcPts val="0"/>
                </a:spcBef>
                <a:spcAft>
                  <a:spcPts val="600"/>
                </a:spcAft>
                <a:buClrTx/>
                <a:buSzTx/>
                <a:buFontTx/>
                <a:buNone/>
                <a:tabLst/>
                <a:defRPr/>
              </a:pPr>
              <a:t>48</a:t>
            </a:fld>
            <a:endParaRPr kumimoji="0" lang="en-US" b="0" i="0" u="none" strike="noStrike" kern="1200" cap="none" spc="0" normalizeH="0" baseline="0" noProof="0" dirty="0">
              <a:ln>
                <a:noFill/>
              </a:ln>
              <a:solidFill>
                <a:schemeClr val="accent1"/>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901844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EC00E-7FD8-2E1D-2057-FEE90E6CEF4B}"/>
              </a:ext>
            </a:extLst>
          </p:cNvPr>
          <p:cNvSpPr>
            <a:spLocks noGrp="1"/>
          </p:cNvSpPr>
          <p:nvPr>
            <p:ph type="title"/>
          </p:nvPr>
        </p:nvSpPr>
        <p:spPr/>
        <p:txBody>
          <a:bodyPr>
            <a:normAutofit/>
          </a:bodyPr>
          <a:lstStyle/>
          <a:p>
            <a:r>
              <a:rPr lang="en-US" dirty="0"/>
              <a:t>What You Should Know About </a:t>
            </a:r>
            <a:br>
              <a:rPr lang="en-US" dirty="0"/>
            </a:br>
            <a:r>
              <a:rPr lang="en-US" dirty="0"/>
              <a:t>the Impact of Long COVID in the Workplace</a:t>
            </a:r>
          </a:p>
        </p:txBody>
      </p:sp>
      <p:sp>
        <p:nvSpPr>
          <p:cNvPr id="3" name="Content Placeholder 2">
            <a:extLst>
              <a:ext uri="{FF2B5EF4-FFF2-40B4-BE49-F238E27FC236}">
                <a16:creationId xmlns:a16="http://schemas.microsoft.com/office/drawing/2014/main" id="{B9118165-A699-FB79-393E-DDBB8593B760}"/>
              </a:ext>
            </a:extLst>
          </p:cNvPr>
          <p:cNvSpPr>
            <a:spLocks noGrp="1"/>
          </p:cNvSpPr>
          <p:nvPr>
            <p:ph idx="1"/>
          </p:nvPr>
        </p:nvSpPr>
        <p:spPr>
          <a:xfrm>
            <a:off x="581192" y="2163652"/>
            <a:ext cx="11029615" cy="3695148"/>
          </a:xfrm>
        </p:spPr>
        <p:txBody>
          <a:bodyPr/>
          <a:lstStyle/>
          <a:p>
            <a:pPr marL="0" indent="0">
              <a:buNone/>
            </a:pPr>
            <a:r>
              <a:rPr lang="en-US" sz="2800" b="1" dirty="0"/>
              <a:t>Discussion Points</a:t>
            </a:r>
          </a:p>
          <a:p>
            <a:r>
              <a:rPr lang="en-US" sz="2800" dirty="0"/>
              <a:t>DMEC Long COVID Think Tank Findings</a:t>
            </a:r>
          </a:p>
          <a:p>
            <a:r>
              <a:rPr lang="en-US" sz="2800" dirty="0"/>
              <a:t>Long COVID Roundtable and EARN Resources</a:t>
            </a:r>
          </a:p>
          <a:p>
            <a:r>
              <a:rPr lang="en-US" sz="2800" dirty="0"/>
              <a:t>Accommodation Process Tips</a:t>
            </a:r>
          </a:p>
          <a:p>
            <a:r>
              <a:rPr lang="en-US" sz="2800" dirty="0"/>
              <a:t>Accommodation Solutions—</a:t>
            </a:r>
            <a:r>
              <a:rPr lang="en-US" sz="2800" i="1" dirty="0"/>
              <a:t>Time Permitting</a:t>
            </a:r>
            <a:endParaRPr lang="en-US" i="1" dirty="0"/>
          </a:p>
        </p:txBody>
      </p:sp>
      <p:sp>
        <p:nvSpPr>
          <p:cNvPr id="4" name="Slide Number Placeholder 3">
            <a:extLst>
              <a:ext uri="{FF2B5EF4-FFF2-40B4-BE49-F238E27FC236}">
                <a16:creationId xmlns:a16="http://schemas.microsoft.com/office/drawing/2014/main" id="{21E4C38C-0C00-EE69-45D0-F501049600F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1A32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600" b="0" i="0" u="none" strike="noStrike" kern="1200" cap="none" spc="0" normalizeH="0" baseline="0" noProof="0" dirty="0">
              <a:ln>
                <a:noFill/>
              </a:ln>
              <a:solidFill>
                <a:srgbClr val="1A32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765375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16:creationId xmlns:a16="http://schemas.microsoft.com/office/drawing/2014/main" id="{493D4EDA-58E0-40CC-B3CA-14CDEB349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6" name="Content Placeholder 5">
            <a:extLst>
              <a:ext uri="{FF2B5EF4-FFF2-40B4-BE49-F238E27FC236}">
                <a16:creationId xmlns:a16="http://schemas.microsoft.com/office/drawing/2014/main" id="{A490F210-747D-4511-9BA2-4E4C63390B87}"/>
              </a:ext>
              <a:ext uri="{C183D7F6-B498-43B3-948B-1728B52AA6E4}">
                <adec:decorative xmlns:adec="http://schemas.microsoft.com/office/drawing/2017/decorative" val="1"/>
              </a:ext>
            </a:extLst>
          </p:cNvPr>
          <p:cNvPicPr>
            <a:picLocks noGrp="1" noChangeAspect="1"/>
          </p:cNvPicPr>
          <p:nvPr>
            <p:ph idx="1"/>
          </p:nvPr>
        </p:nvPicPr>
        <p:blipFill>
          <a:blip r:embed="rId3"/>
          <a:srcRect t="284" b="284"/>
          <a:stretch/>
        </p:blipFill>
        <p:spPr>
          <a:xfrm>
            <a:off x="0" y="0"/>
            <a:ext cx="12252960" cy="6858000"/>
          </a:xfrm>
          <a:prstGeom prst="rect">
            <a:avLst/>
          </a:prstGeom>
        </p:spPr>
      </p:pic>
      <p:grpSp>
        <p:nvGrpSpPr>
          <p:cNvPr id="21" name="Group 20">
            <a:extLst>
              <a:ext uri="{FF2B5EF4-FFF2-40B4-BE49-F238E27FC236}">
                <a16:creationId xmlns:a16="http://schemas.microsoft.com/office/drawing/2014/main" id="{AA9EB0BC-A85E-4C26-B355-5DFCEF6CCB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2" name="Rectangle 21">
              <a:extLst>
                <a:ext uri="{FF2B5EF4-FFF2-40B4-BE49-F238E27FC236}">
                  <a16:creationId xmlns:a16="http://schemas.microsoft.com/office/drawing/2014/main" id="{3643E56B-BD42-413D-B17D-7958270F5D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CAA07C"/>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96C04F74-9467-4FA5-95DC-8D481A297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CAA07C"/>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D73DE1C3-5C37-42E9-A3F0-256F19383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CAA07C"/>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4A2E7EC3-E07C-46CE-9B25-41865A506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2B9FEA2-1A90-45FF-A671-F287D90BC4E5}"/>
              </a:ext>
            </a:extLst>
          </p:cNvPr>
          <p:cNvSpPr>
            <a:spLocks noGrp="1"/>
          </p:cNvSpPr>
          <p:nvPr>
            <p:ph type="title"/>
          </p:nvPr>
        </p:nvSpPr>
        <p:spPr>
          <a:xfrm>
            <a:off x="581191" y="4572000"/>
            <a:ext cx="10993549" cy="1749262"/>
          </a:xfrm>
        </p:spPr>
        <p:txBody>
          <a:bodyPr vert="horz" lIns="91440" tIns="45720" rIns="91440" bIns="45720" rtlCol="0" anchor="ctr">
            <a:normAutofit/>
          </a:bodyPr>
          <a:lstStyle/>
          <a:p>
            <a:pPr marL="0" indent="0" algn="ctr">
              <a:lnSpc>
                <a:spcPct val="90000"/>
              </a:lnSpc>
              <a:buNone/>
            </a:pPr>
            <a:r>
              <a:rPr lang="en-US" sz="4000" dirty="0"/>
              <a:t>DMEC Think Tank Findings</a:t>
            </a:r>
            <a:br>
              <a:rPr lang="en-US" sz="4000" dirty="0"/>
            </a:br>
            <a:r>
              <a:rPr lang="en-US" sz="1800" dirty="0">
                <a:solidFill>
                  <a:schemeClr val="bg1"/>
                </a:solidFill>
              </a:rPr>
              <a:t>Terri Rhodes, DMEC</a:t>
            </a:r>
            <a:br>
              <a:rPr lang="en-US" sz="1800" dirty="0">
                <a:solidFill>
                  <a:schemeClr val="bg1"/>
                </a:solidFill>
              </a:rPr>
            </a:br>
            <a:r>
              <a:rPr lang="en-US" sz="1800" dirty="0">
                <a:solidFill>
                  <a:schemeClr val="bg1"/>
                </a:solidFill>
              </a:rPr>
              <a:t>Bryon Bass, Sedgwick</a:t>
            </a:r>
            <a:endParaRPr lang="en-US" sz="1800" dirty="0"/>
          </a:p>
        </p:txBody>
      </p:sp>
      <p:sp>
        <p:nvSpPr>
          <p:cNvPr id="16" name="Slide Number Placeholder 3">
            <a:extLst>
              <a:ext uri="{FF2B5EF4-FFF2-40B4-BE49-F238E27FC236}">
                <a16:creationId xmlns:a16="http://schemas.microsoft.com/office/drawing/2014/main" id="{646A3142-7A57-45E0-BFC8-D7908672DA6E}"/>
              </a:ext>
            </a:extLst>
          </p:cNvPr>
          <p:cNvSpPr>
            <a:spLocks noGrp="1"/>
          </p:cNvSpPr>
          <p:nvPr>
            <p:ph type="sldNum" sz="quarter" idx="12"/>
          </p:nvPr>
        </p:nvSpPr>
        <p:spPr>
          <a:xfrm>
            <a:off x="10683560" y="77850"/>
            <a:ext cx="105251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1A32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dirty="0">
              <a:ln>
                <a:noFill/>
              </a:ln>
              <a:solidFill>
                <a:srgbClr val="1A32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689411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8" name="Rectangle 17">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E59857E-21C3-8059-ED13-162827E460E9}"/>
              </a:ext>
            </a:extLst>
          </p:cNvPr>
          <p:cNvSpPr>
            <a:spLocks noGrp="1"/>
          </p:cNvSpPr>
          <p:nvPr>
            <p:ph type="title"/>
          </p:nvPr>
        </p:nvSpPr>
        <p:spPr>
          <a:xfrm>
            <a:off x="601255" y="702155"/>
            <a:ext cx="3409783" cy="1670931"/>
          </a:xfrm>
        </p:spPr>
        <p:txBody>
          <a:bodyPr>
            <a:normAutofit/>
          </a:bodyPr>
          <a:lstStyle/>
          <a:p>
            <a:pPr>
              <a:lnSpc>
                <a:spcPct val="90000"/>
              </a:lnSpc>
            </a:pPr>
            <a:r>
              <a:rPr lang="en-US" sz="2400" dirty="0"/>
              <a:t>Long COVID: </a:t>
            </a:r>
            <a:br>
              <a:rPr lang="en-US" sz="2400" dirty="0"/>
            </a:br>
            <a:r>
              <a:rPr lang="en-US" sz="2400" dirty="0"/>
              <a:t>Assessing and Managing Workforce Impact</a:t>
            </a:r>
          </a:p>
        </p:txBody>
      </p:sp>
      <p:pic>
        <p:nvPicPr>
          <p:cNvPr id="6" name="Picture 5">
            <a:extLst>
              <a:ext uri="{FF2B5EF4-FFF2-40B4-BE49-F238E27FC236}">
                <a16:creationId xmlns:a16="http://schemas.microsoft.com/office/drawing/2014/main" id="{CA8E5959-5F0A-5ADD-A7C9-34B74359BE3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978141" y="6035040"/>
            <a:ext cx="1767839" cy="548640"/>
          </a:xfrm>
          <a:prstGeom prst="rect">
            <a:avLst/>
          </a:prstGeom>
        </p:spPr>
      </p:pic>
      <p:pic>
        <p:nvPicPr>
          <p:cNvPr id="9" name="Picture 8" descr="Long COVID:&#10;Assessing and Managing Workforce Impact&#10;Industry Think Tank Provides Resources and Insights from Employers">
            <a:extLst>
              <a:ext uri="{FF2B5EF4-FFF2-40B4-BE49-F238E27FC236}">
                <a16:creationId xmlns:a16="http://schemas.microsoft.com/office/drawing/2014/main" id="{0C371566-3619-62BE-083F-05BEA9C95307}"/>
              </a:ext>
            </a:extLst>
          </p:cNvPr>
          <p:cNvPicPr>
            <a:picLocks noChangeAspect="1"/>
          </p:cNvPicPr>
          <p:nvPr/>
        </p:nvPicPr>
        <p:blipFill>
          <a:blip r:embed="rId4"/>
          <a:stretch>
            <a:fillRect/>
          </a:stretch>
        </p:blipFill>
        <p:spPr>
          <a:xfrm>
            <a:off x="5766065" y="762557"/>
            <a:ext cx="4597763" cy="5124332"/>
          </a:xfrm>
          <a:prstGeom prst="rect">
            <a:avLst/>
          </a:prstGeom>
        </p:spPr>
      </p:pic>
      <p:sp>
        <p:nvSpPr>
          <p:cNvPr id="10" name="TextBox 9">
            <a:extLst>
              <a:ext uri="{FF2B5EF4-FFF2-40B4-BE49-F238E27FC236}">
                <a16:creationId xmlns:a16="http://schemas.microsoft.com/office/drawing/2014/main" id="{2A94F898-00AB-26DF-9E75-B3B222F9C5C8}"/>
              </a:ext>
            </a:extLst>
          </p:cNvPr>
          <p:cNvSpPr txBox="1"/>
          <p:nvPr/>
        </p:nvSpPr>
        <p:spPr>
          <a:xfrm>
            <a:off x="391115" y="6258232"/>
            <a:ext cx="7678705" cy="338554"/>
          </a:xfrm>
          <a:prstGeom prst="rect">
            <a:avLst/>
          </a:prstGeom>
          <a:noFill/>
        </p:spPr>
        <p:txBody>
          <a:bodyPr wrap="none" rtlCol="0">
            <a:spAutoFit/>
          </a:bodyPr>
          <a:lstStyle/>
          <a:p>
            <a:r>
              <a:rPr lang="en-US" sz="1600" dirty="0">
                <a:solidFill>
                  <a:schemeClr val="accent1">
                    <a:lumMod val="60000"/>
                    <a:lumOff val="40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http://dmec.org/2023/01/18/long-covid-assessing-and-managing-workforce-impact/</a:t>
            </a:r>
            <a:r>
              <a:rPr lang="en-US" sz="1600" dirty="0">
                <a:solidFill>
                  <a:schemeClr val="accent1">
                    <a:lumMod val="60000"/>
                    <a:lumOff val="40000"/>
                  </a:schemeClr>
                </a:solidFill>
                <a:latin typeface="Arial" panose="020B0604020202020204" pitchFamily="34" charset="0"/>
                <a:cs typeface="Arial" panose="020B0604020202020204" pitchFamily="34" charset="0"/>
              </a:rPr>
              <a:t> </a:t>
            </a:r>
          </a:p>
        </p:txBody>
      </p:sp>
      <p:sp>
        <p:nvSpPr>
          <p:cNvPr id="3" name="Slide Number Placeholder 3">
            <a:extLst>
              <a:ext uri="{FF2B5EF4-FFF2-40B4-BE49-F238E27FC236}">
                <a16:creationId xmlns:a16="http://schemas.microsoft.com/office/drawing/2014/main" id="{917EBA32-DC04-4825-EB8A-9B583430BBC3}"/>
              </a:ext>
            </a:extLst>
          </p:cNvPr>
          <p:cNvSpPr>
            <a:spLocks noGrp="1"/>
          </p:cNvSpPr>
          <p:nvPr>
            <p:ph type="sldNum" sz="quarter" idx="12"/>
          </p:nvPr>
        </p:nvSpPr>
        <p:spPr>
          <a:xfrm>
            <a:off x="10692959" y="61893"/>
            <a:ext cx="1052508"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57F1E4F-1CFF-5643-939E-217C01CDF565}" type="slidenum">
              <a:rPr kumimoji="0" lang="en-US" b="0" i="0" u="none" strike="noStrike" kern="1200" cap="none" spc="0" normalizeH="0" baseline="0" noProof="0" smtClean="0">
                <a:ln>
                  <a:noFill/>
                </a:ln>
                <a:effectLst/>
                <a:uLnTx/>
                <a:uFillTx/>
                <a:latin typeface="Arial Nova" panose="020B0504020202020204" pitchFamily="34" charset="0"/>
                <a:ea typeface="+mn-ea"/>
                <a:cs typeface="+mn-cs"/>
              </a:rPr>
              <a:pPr marL="0" marR="0" lvl="0" indent="0" defTabSz="457200" rtl="0" eaLnBrk="1" fontAlgn="auto" latinLnBrk="0" hangingPunct="1">
                <a:spcBef>
                  <a:spcPts val="0"/>
                </a:spcBef>
                <a:spcAft>
                  <a:spcPts val="600"/>
                </a:spcAft>
                <a:buClrTx/>
                <a:buSzTx/>
                <a:buFontTx/>
                <a:buNone/>
                <a:tabLst/>
                <a:defRPr/>
              </a:pPr>
              <a:t>7</a:t>
            </a:fld>
            <a:endParaRPr kumimoji="0" lang="en-US" b="0" i="0" u="none" strike="noStrike" kern="1200" cap="none" spc="0" normalizeH="0" baseline="0" noProof="0" dirty="0">
              <a:ln>
                <a:noFill/>
              </a:ln>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417637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3BEA618-A306-1F06-5E95-1AE96E922E84}"/>
              </a:ext>
            </a:extLst>
          </p:cNvPr>
          <p:cNvSpPr>
            <a:spLocks noGrp="1"/>
          </p:cNvSpPr>
          <p:nvPr>
            <p:ph type="title"/>
          </p:nvPr>
        </p:nvSpPr>
        <p:spPr>
          <a:xfrm>
            <a:off x="601255" y="702155"/>
            <a:ext cx="3409783" cy="1639889"/>
          </a:xfrm>
        </p:spPr>
        <p:txBody>
          <a:bodyPr>
            <a:noAutofit/>
          </a:bodyPr>
          <a:lstStyle/>
          <a:p>
            <a:pPr>
              <a:lnSpc>
                <a:spcPct val="90000"/>
              </a:lnSpc>
            </a:pPr>
            <a:r>
              <a:rPr lang="en-US" sz="2400" dirty="0"/>
              <a:t>Global Impact</a:t>
            </a:r>
            <a:br>
              <a:rPr lang="en-US" sz="2400" dirty="0"/>
            </a:br>
            <a:r>
              <a:rPr lang="en-US" sz="2400" dirty="0"/>
              <a:t>ON HEALTH, PRODUCTIVITY,  </a:t>
            </a:r>
            <a:br>
              <a:rPr lang="en-US" sz="2400" dirty="0"/>
            </a:br>
            <a:r>
              <a:rPr lang="en-US" sz="2400" dirty="0"/>
              <a:t>THE BOTTOM LINE</a:t>
            </a:r>
          </a:p>
        </p:txBody>
      </p:sp>
      <p:sp>
        <p:nvSpPr>
          <p:cNvPr id="11" name="Content Placeholder 8">
            <a:extLst>
              <a:ext uri="{FF2B5EF4-FFF2-40B4-BE49-F238E27FC236}">
                <a16:creationId xmlns:a16="http://schemas.microsoft.com/office/drawing/2014/main" id="{E44A55C2-7979-8733-9D2A-ACCBC027D22E}"/>
              </a:ext>
            </a:extLst>
          </p:cNvPr>
          <p:cNvSpPr>
            <a:spLocks noGrp="1"/>
          </p:cNvSpPr>
          <p:nvPr>
            <p:ph idx="1"/>
          </p:nvPr>
        </p:nvSpPr>
        <p:spPr>
          <a:xfrm>
            <a:off x="601255" y="2660609"/>
            <a:ext cx="3409782" cy="3334242"/>
          </a:xfrm>
        </p:spPr>
        <p:txBody>
          <a:bodyPr>
            <a:normAutofit/>
          </a:bodyPr>
          <a:lstStyle/>
          <a:p>
            <a:pPr>
              <a:buClr>
                <a:schemeClr val="bg1"/>
              </a:buClr>
            </a:pPr>
            <a:r>
              <a:rPr lang="en-US" sz="2400" dirty="0">
                <a:solidFill>
                  <a:schemeClr val="bg1"/>
                </a:solidFill>
              </a:rPr>
              <a:t>Long COVID is the next global health concern</a:t>
            </a:r>
          </a:p>
          <a:p>
            <a:pPr>
              <a:buClr>
                <a:schemeClr val="bg1"/>
              </a:buClr>
            </a:pPr>
            <a:r>
              <a:rPr lang="en-US" sz="2400" dirty="0">
                <a:solidFill>
                  <a:schemeClr val="bg1"/>
                </a:solidFill>
              </a:rPr>
              <a:t>As recession fears loom, long COVID is a direct threat to cost containment and productivity </a:t>
            </a:r>
          </a:p>
        </p:txBody>
      </p:sp>
      <p:pic>
        <p:nvPicPr>
          <p:cNvPr id="10" name="Picture 9">
            <a:extLst>
              <a:ext uri="{FF2B5EF4-FFF2-40B4-BE49-F238E27FC236}">
                <a16:creationId xmlns:a16="http://schemas.microsoft.com/office/drawing/2014/main" id="{D41DFB83-77D3-AE29-171F-84554E09981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91522" y="1127316"/>
            <a:ext cx="6489819" cy="4623997"/>
          </a:xfrm>
          <a:prstGeom prst="rect">
            <a:avLst/>
          </a:prstGeom>
        </p:spPr>
      </p:pic>
      <p:sp>
        <p:nvSpPr>
          <p:cNvPr id="4" name="Slide Number Placeholder 3">
            <a:extLst>
              <a:ext uri="{FF2B5EF4-FFF2-40B4-BE49-F238E27FC236}">
                <a16:creationId xmlns:a16="http://schemas.microsoft.com/office/drawing/2014/main" id="{1A64573C-72FC-1845-01D9-91ABD14F73BA}"/>
              </a:ext>
            </a:extLst>
          </p:cNvPr>
          <p:cNvSpPr>
            <a:spLocks noGrp="1"/>
          </p:cNvSpPr>
          <p:nvPr>
            <p:ph type="sldNum" sz="quarter" idx="12"/>
          </p:nvPr>
        </p:nvSpPr>
        <p:spPr>
          <a:xfrm>
            <a:off x="10690760" y="25332"/>
            <a:ext cx="1052508"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57F1E4F-1CFF-5643-939E-217C01CDF565}" type="slidenum">
              <a:rPr kumimoji="0" lang="en-US" b="0" i="0" u="none" strike="noStrike" kern="1200" cap="none" spc="0" normalizeH="0" baseline="0" noProof="0" smtClean="0">
                <a:ln>
                  <a:noFill/>
                </a:ln>
                <a:effectLst/>
                <a:uLnTx/>
                <a:uFillTx/>
                <a:latin typeface="Arial Nova" panose="020B0504020202020204" pitchFamily="34" charset="0"/>
                <a:ea typeface="+mn-ea"/>
                <a:cs typeface="+mn-cs"/>
              </a:rPr>
              <a:pPr marL="0" marR="0" lvl="0" indent="0" defTabSz="457200" rtl="0" eaLnBrk="1" fontAlgn="auto" latinLnBrk="0" hangingPunct="1">
                <a:spcBef>
                  <a:spcPts val="0"/>
                </a:spcBef>
                <a:spcAft>
                  <a:spcPts val="600"/>
                </a:spcAft>
                <a:buClrTx/>
                <a:buSzTx/>
                <a:buFontTx/>
                <a:buNone/>
                <a:tabLst/>
                <a:defRPr/>
              </a:pPr>
              <a:t>8</a:t>
            </a:fld>
            <a:endParaRPr kumimoji="0" lang="en-US" b="0" i="0" u="none" strike="noStrike" kern="1200" cap="none" spc="0" normalizeH="0" baseline="0" noProof="0" dirty="0">
              <a:ln>
                <a:noFill/>
              </a:ln>
              <a:effectLst/>
              <a:uLnTx/>
              <a:uFillTx/>
              <a:latin typeface="Arial Nova" panose="020B0504020202020204" pitchFamily="34" charset="0"/>
              <a:ea typeface="+mn-ea"/>
              <a:cs typeface="+mn-cs"/>
            </a:endParaRPr>
          </a:p>
        </p:txBody>
      </p:sp>
      <p:pic>
        <p:nvPicPr>
          <p:cNvPr id="6" name="Picture 5">
            <a:extLst>
              <a:ext uri="{FF2B5EF4-FFF2-40B4-BE49-F238E27FC236}">
                <a16:creationId xmlns:a16="http://schemas.microsoft.com/office/drawing/2014/main" id="{5478A075-27E1-354F-C7FE-1739F3EB24F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975275" y="6039376"/>
            <a:ext cx="1767993" cy="548688"/>
          </a:xfrm>
          <a:prstGeom prst="rect">
            <a:avLst/>
          </a:prstGeom>
        </p:spPr>
      </p:pic>
    </p:spTree>
    <p:extLst>
      <p:ext uri="{BB962C8B-B14F-4D97-AF65-F5344CB8AC3E}">
        <p14:creationId xmlns:p14="http://schemas.microsoft.com/office/powerpoint/2010/main" val="1282238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3BEA618-A306-1F06-5E95-1AE96E922E84}"/>
              </a:ext>
            </a:extLst>
          </p:cNvPr>
          <p:cNvSpPr>
            <a:spLocks noGrp="1"/>
          </p:cNvSpPr>
          <p:nvPr>
            <p:ph type="title"/>
          </p:nvPr>
        </p:nvSpPr>
        <p:spPr>
          <a:xfrm>
            <a:off x="601255" y="702155"/>
            <a:ext cx="3409783" cy="1156142"/>
          </a:xfrm>
        </p:spPr>
        <p:txBody>
          <a:bodyPr>
            <a:normAutofit/>
          </a:bodyPr>
          <a:lstStyle/>
          <a:p>
            <a:pPr>
              <a:lnSpc>
                <a:spcPct val="90000"/>
              </a:lnSpc>
            </a:pPr>
            <a:r>
              <a:rPr lang="en-US" sz="2600" dirty="0"/>
              <a:t>INADEQUACIES</a:t>
            </a:r>
            <a:br>
              <a:rPr lang="en-US" sz="2600" dirty="0"/>
            </a:br>
            <a:r>
              <a:rPr lang="en-US" sz="2600" dirty="0"/>
              <a:t>in Healthcare</a:t>
            </a:r>
          </a:p>
        </p:txBody>
      </p:sp>
      <p:pic>
        <p:nvPicPr>
          <p:cNvPr id="3" name="Content Placeholder 2">
            <a:extLst>
              <a:ext uri="{FF2B5EF4-FFF2-40B4-BE49-F238E27FC236}">
                <a16:creationId xmlns:a16="http://schemas.microsoft.com/office/drawing/2014/main" id="{BB0F9DC6-EA16-6D28-B547-97DF98659CE6}"/>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442377" y="4303682"/>
            <a:ext cx="3707476" cy="2079803"/>
          </a:xfrm>
          <a:prstGeom prst="rect">
            <a:avLst/>
          </a:prstGeom>
        </p:spPr>
      </p:pic>
      <p:sp>
        <p:nvSpPr>
          <p:cNvPr id="4" name="Slide Number Placeholder 3">
            <a:extLst>
              <a:ext uri="{FF2B5EF4-FFF2-40B4-BE49-F238E27FC236}">
                <a16:creationId xmlns:a16="http://schemas.microsoft.com/office/drawing/2014/main" id="{1A64573C-72FC-1845-01D9-91ABD14F73BA}"/>
              </a:ext>
            </a:extLst>
          </p:cNvPr>
          <p:cNvSpPr>
            <a:spLocks noGrp="1"/>
          </p:cNvSpPr>
          <p:nvPr>
            <p:ph type="sldNum" sz="quarter" idx="12"/>
          </p:nvPr>
        </p:nvSpPr>
        <p:spPr>
          <a:xfrm>
            <a:off x="10690760" y="25332"/>
            <a:ext cx="1052508"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57F1E4F-1CFF-5643-939E-217C01CDF565}" type="slidenum">
              <a:rPr kumimoji="0" lang="en-US" b="0" i="0" u="none" strike="noStrike" kern="1200" cap="none" spc="0" normalizeH="0" baseline="0" noProof="0" smtClean="0">
                <a:ln>
                  <a:noFill/>
                </a:ln>
                <a:effectLst/>
                <a:uLnTx/>
                <a:uFillTx/>
                <a:latin typeface="Arial Nova" panose="020B0504020202020204" pitchFamily="34" charset="0"/>
                <a:ea typeface="+mn-ea"/>
                <a:cs typeface="+mn-cs"/>
              </a:rPr>
              <a:pPr marL="0" marR="0" lvl="0" indent="0" defTabSz="457200" rtl="0" eaLnBrk="1" fontAlgn="auto" latinLnBrk="0" hangingPunct="1">
                <a:spcBef>
                  <a:spcPts val="0"/>
                </a:spcBef>
                <a:spcAft>
                  <a:spcPts val="600"/>
                </a:spcAft>
                <a:buClrTx/>
                <a:buSzTx/>
                <a:buFontTx/>
                <a:buNone/>
                <a:tabLst/>
                <a:defRPr/>
              </a:pPr>
              <a:t>9</a:t>
            </a:fld>
            <a:endParaRPr kumimoji="0" lang="en-US" b="0" i="0" u="none" strike="noStrike" kern="1200" cap="none" spc="0" normalizeH="0" baseline="0" noProof="0" dirty="0">
              <a:ln>
                <a:noFill/>
              </a:ln>
              <a:effectLst/>
              <a:uLnTx/>
              <a:uFillTx/>
              <a:latin typeface="Arial Nova" panose="020B0504020202020204" pitchFamily="34" charset="0"/>
              <a:ea typeface="+mn-ea"/>
              <a:cs typeface="+mn-cs"/>
            </a:endParaRPr>
          </a:p>
        </p:txBody>
      </p:sp>
      <p:pic>
        <p:nvPicPr>
          <p:cNvPr id="6" name="Picture 5">
            <a:extLst>
              <a:ext uri="{FF2B5EF4-FFF2-40B4-BE49-F238E27FC236}">
                <a16:creationId xmlns:a16="http://schemas.microsoft.com/office/drawing/2014/main" id="{5478A075-27E1-354F-C7FE-1739F3EB24F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975275" y="6039376"/>
            <a:ext cx="1767993" cy="548688"/>
          </a:xfrm>
          <a:prstGeom prst="rect">
            <a:avLst/>
          </a:prstGeom>
        </p:spPr>
      </p:pic>
      <p:sp>
        <p:nvSpPr>
          <p:cNvPr id="13" name="TextBox 12">
            <a:extLst>
              <a:ext uri="{FF2B5EF4-FFF2-40B4-BE49-F238E27FC236}">
                <a16:creationId xmlns:a16="http://schemas.microsoft.com/office/drawing/2014/main" id="{9686FFED-15F4-44B6-5D55-4975139BCC30}"/>
              </a:ext>
            </a:extLst>
          </p:cNvPr>
          <p:cNvSpPr txBox="1"/>
          <p:nvPr/>
        </p:nvSpPr>
        <p:spPr>
          <a:xfrm>
            <a:off x="4592231" y="2161711"/>
            <a:ext cx="6704301" cy="1692771"/>
          </a:xfrm>
          <a:prstGeom prst="rect">
            <a:avLst/>
          </a:prstGeom>
          <a:noFill/>
        </p:spPr>
        <p:txBody>
          <a:bodyPr wrap="square">
            <a:spAutoFit/>
          </a:bodyPr>
          <a:lstStyle/>
          <a:p>
            <a:pPr marL="306000" marR="0" lvl="0" indent="-30600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Char char=""/>
              <a:tabLst/>
              <a:defRPr/>
            </a:pPr>
            <a:r>
              <a:rPr kumimoji="0" lang="en-US" sz="2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Arial" panose="020B0604020202020204" pitchFamily="34" charset="0"/>
              </a:rPr>
              <a:t>Long COVID highlights inadequacies in the healthcare and disability system that require broad collaboration across sectors to address</a:t>
            </a:r>
          </a:p>
        </p:txBody>
      </p:sp>
    </p:spTree>
    <p:extLst>
      <p:ext uri="{BB962C8B-B14F-4D97-AF65-F5344CB8AC3E}">
        <p14:creationId xmlns:p14="http://schemas.microsoft.com/office/powerpoint/2010/main" val="22608523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ECTOMILLISECCONVERTED" val="1"/>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What You Should Know About  the Impact of Long COVID in the Workplace A collaborative Presentation: DMEC, Sedgwick,&quot;/&gt;&lt;property id=&quot;20307&quot; value=&quot;736&quot;/&gt;&lt;/object&gt;&lt;object type=&quot;3&quot; unique_id=&quot;10004&quot;&gt;&lt;property id=&quot;20148&quot; value=&quot;5&quot;/&gt;&lt;property id=&quot;20300&quot; value=&quot;Slide 2 - &amp;quot;Collaborating Speakers&amp;quot;&quot;/&gt;&lt;property id=&quot;20307&quot; value=&quot;1300&quot;/&gt;&lt;/object&gt;&lt;object type=&quot;3&quot; unique_id=&quot;10005&quot;&gt;&lt;property id=&quot;20148&quot; value=&quot;5&quot;/&gt;&lt;property id=&quot;20300&quot; value=&quot;Slide 3 - &amp;quot;Housekeeping&amp;quot;&quot;/&gt;&lt;property id=&quot;20307&quot; value=&quot;1151&quot;/&gt;&lt;/object&gt;&lt;object type=&quot;3&quot; unique_id=&quot;10006&quot;&gt;&lt;property id=&quot;20148&quot; value=&quot;5&quot;/&gt;&lt;property id=&quot;20300&quot; value=&quot;Slide 4 - &amp;quot;Housekeeping 2&amp;quot;&quot;/&gt;&lt;property id=&quot;20307&quot; value=&quot;1167&quot;/&gt;&lt;/object&gt;&lt;object type=&quot;3&quot; unique_id=&quot;10007&quot;&gt;&lt;property id=&quot;20148&quot; value=&quot;5&quot;/&gt;&lt;property id=&quot;20300&quot; value=&quot;Slide 5 - &amp;quot;What You Should Know About  the Impact of Long COVID in the Workplace&amp;quot;&quot;/&gt;&lt;property id=&quot;20307&quot; value=&quot;1299&quot;/&gt;&lt;/object&gt;&lt;object type=&quot;3&quot; unique_id=&quot;10008&quot;&gt;&lt;property id=&quot;20148&quot; value=&quot;5&quot;/&gt;&lt;property id=&quot;20300&quot; value=&quot;Slide 6 - &amp;quot;DMEC Think Tank Findings Terri Rhodes, DMEC Bryon Bass, Sedgwick&amp;quot;&quot;/&gt;&lt;property id=&quot;20307&quot; value=&quot;1269&quot;/&gt;&lt;/object&gt;&lt;object type=&quot;3&quot; unique_id=&quot;10009&quot;&gt;&lt;property id=&quot;20148&quot; value=&quot;5&quot;/&gt;&lt;property id=&quot;20300&quot; value=&quot;Slide 7 - &amp;quot;Long COVID:  Assessing and Managing Workforce Impact&amp;quot;&quot;/&gt;&lt;property id=&quot;20307&quot; value=&quot;1272&quot;/&gt;&lt;/object&gt;&lt;object type=&quot;3&quot; unique_id=&quot;10010&quot;&gt;&lt;property id=&quot;20148&quot; value=&quot;5&quot;/&gt;&lt;property id=&quot;20300&quot; value=&quot;Slide 8 - &amp;quot;Global Impact ON HEALTH, PRODUCTIVITY,   THE BOTTOM LINE&amp;quot;&quot;/&gt;&lt;property id=&quot;20307&quot; value=&quot;1274&quot;/&gt;&lt;/object&gt;&lt;object type=&quot;3&quot; unique_id=&quot;10011&quot;&gt;&lt;property id=&quot;20148&quot; value=&quot;5&quot;/&gt;&lt;property id=&quot;20300&quot; value=&quot;Slide 9 - &amp;quot;INADEQUACIES in Healthcare&amp;quot;&quot;/&gt;&lt;property id=&quot;20307&quot; value=&quot;1279&quot;/&gt;&lt;/object&gt;&lt;object type=&quot;3&quot; unique_id=&quot;10012&quot;&gt;&lt;property id=&quot;20148&quot; value=&quot;5&quot;/&gt;&lt;property id=&quot;20300&quot; value=&quot;Slide 10 - &amp;quot;Exacerbates  MENTAL HEALTH CRISIS&amp;quot;&quot;/&gt;&lt;property id=&quot;20307&quot; value=&quot;1277&quot;/&gt;&lt;/object&gt;&lt;object type=&quot;3&quot; unique_id=&quot;10013&quot;&gt;&lt;property id=&quot;20148&quot; value=&quot;5&quot;/&gt;&lt;property id=&quot;20300&quot; value=&quot;Slide 11 - &amp;quot;SUPPORTING EMPLOYEES&amp;quot;&quot;/&gt;&lt;property id=&quot;20307&quot; value=&quot;1278&quot;/&gt;&lt;/object&gt;&lt;object type=&quot;3&quot; unique_id=&quot;10014&quot;&gt;&lt;property id=&quot;20148&quot; value=&quot;5&quot;/&gt;&lt;property id=&quot;20300&quot; value=&quot;Slide 12 - &amp;quot;Recommendations&amp;quot;&quot;/&gt;&lt;property id=&quot;20307&quot; value=&quot;1280&quot;/&gt;&lt;/object&gt;&lt;object type=&quot;3&quot; unique_id=&quot;10015&quot;&gt;&lt;property id=&quot;20148&quot; value=&quot;5&quot;/&gt;&lt;property id=&quot;20300&quot; value=&quot;Slide 13 - &amp;quot;Summary&amp;quot;&quot;/&gt;&lt;property id=&quot;20307&quot; value=&quot;1281&quot;/&gt;&lt;/object&gt;&lt;object type=&quot;3&quot; unique_id=&quot;10016&quot;&gt;&lt;property id=&quot;20148&quot; value=&quot;5&quot;/&gt;&lt;property id=&quot;20300&quot; value=&quot;Slide 14 - &amp;quot;Summary (2)&amp;quot;&quot;/&gt;&lt;property id=&quot;20307&quot; value=&quot;1282&quot;/&gt;&lt;/object&gt;&lt;object type=&quot;3&quot; unique_id=&quot;10017&quot;&gt;&lt;property id=&quot;20148&quot; value=&quot;5&quot;/&gt;&lt;property id=&quot;20300&quot; value=&quot;Slide 15 - &amp;quot;Summary (3)&amp;quot;&quot;/&gt;&lt;property id=&quot;20307&quot; value=&quot;1283&quot;/&gt;&lt;/object&gt;&lt;object type=&quot;3&quot; unique_id=&quot;10018&quot;&gt;&lt;property id=&quot;20148&quot; value=&quot;5&quot;/&gt;&lt;property id=&quot;20300&quot; value=&quot;Slide 16 - &amp;quot;EARN Roundtable &amp;amp; Resources Susanne Bruyere, EARN&amp;quot;&quot;/&gt;&lt;property id=&quot;20307&quot; value=&quot;1270&quot;/&gt;&lt;/object&gt;&lt;object type=&quot;3&quot; unique_id=&quot;10019&quot;&gt;&lt;property id=&quot;20148&quot; value=&quot;5&quot;/&gt;&lt;property id=&quot;20300&quot; value=&quot;Slide 17 - &amp;quot;Employer Assistance &amp;amp; Resource Network on Disability Inclusion  askEARN.org&amp;quot;&quot;/&gt;&lt;property id=&quot;20307&quot; value=&quot;1288&quot;/&gt;&lt;/object&gt;&lt;object type=&quot;3&quot; unique_id=&quot;10020&quot;&gt;&lt;property id=&quot;20148&quot; value=&quot;5&quot;/&gt;&lt;property id=&quot;20300&quot; value=&quot;Slide 18 - &amp;quot;EARN  Long COVID Literature Review Findings&amp;quot;&quot;/&gt;&lt;property id=&quot;20307&quot; value=&quot;1291&quot;/&gt;&lt;/object&gt;&lt;object type=&quot;3&quot; unique_id=&quot;10021&quot;&gt;&lt;property id=&quot;20148&quot; value=&quot;5&quot;/&gt;&lt;property id=&quot;20300&quot; value=&quot;Slide 19 - &amp;quot;EARN Long COVID Literature  Review Findings (2)&amp;quot;&quot;/&gt;&lt;property id=&quot;20307&quot; value=&quot;1292&quot;/&gt;&lt;/object&gt;&lt;object type=&quot;3&quot; unique_id=&quot;10022&quot;&gt;&lt;property id=&quot;20148&quot; value=&quot;5&quot;/&gt;&lt;property id=&quot;20300&quot; value=&quot;Slide 20 - &amp;quot;Long Covid  At Work — DMEC &amp;amp; EARN Roundtable Discussion&amp;quot;&quot;/&gt;&lt;property id=&quot;20307&quot; value=&quot;1293&quot;/&gt;&lt;/object&gt;&lt;object type=&quot;3&quot; unique_id=&quot;10023&quot;&gt;&lt;property id=&quot;20148&quot; value=&quot;5&quot;/&gt;&lt;property id=&quot;20300&quot; value=&quot;Slide 21 - &amp;quot;DMEC/EARN Long Covid  At Work — Roundtable Discussion&amp;quot;&quot;/&gt;&lt;property id=&quot;20307&quot; value=&quot;1294&quot;/&gt;&lt;/object&gt;&lt;object type=&quot;3&quot; unique_id=&quot;10024&quot;&gt;&lt;property id=&quot;20148&quot; value=&quot;5&quot;/&gt;&lt;property id=&quot;20300&quot; value=&quot;Slide 22 - &amp;quot;DMEC/EARN Long Covid  At Work — Roundtable Discussion (2)&amp;quot;&quot;/&gt;&lt;property id=&quot;20307&quot; value=&quot;1295&quot;/&gt;&lt;/object&gt;&lt;object type=&quot;3&quot; unique_id=&quot;10025&quot;&gt;&lt;property id=&quot;20148&quot; value=&quot;5&quot;/&gt;&lt;property id=&quot;20300&quot; value=&quot;Slide 23 - &amp;quot;SUPPORTING EMPLOYEES WITH LONG COVID:  A GUIDE FOR EMPLOYERS&amp;quot;&quot;/&gt;&lt;property id=&quot;20307&quot; value=&quot;1296&quot;/&gt;&lt;/object&gt;&lt;object type=&quot;3&quot; unique_id=&quot;10026&quot;&gt;&lt;property id=&quot;20148&quot; value=&quot;5&quot;/&gt;&lt;property id=&quot;20300&quot; value=&quot;Slide 24 - &amp;quot;SUPPORTING EMPLOYEES WITH LONG COVID:  A GUIDE FOR EMPLOYERS (2)&amp;quot;&quot;/&gt;&lt;property id=&quot;20307&quot; value=&quot;1289&quot;/&gt;&lt;/object&gt;&lt;object type=&quot;3&quot; unique_id=&quot;10027&quot;&gt;&lt;property id=&quot;20148&quot; value=&quot;5&quot;/&gt;&lt;property id=&quot;20300&quot; value=&quot;Slide 25 - &amp;quot;SUPPORTING EMPLOYEES WITH LONG COVID:  A GUIDE FOR EMPLOYERS (3)&amp;quot;&quot;/&gt;&lt;property id=&quot;20307&quot; value=&quot;1290&quot;/&gt;&lt;/object&gt;&lt;object type=&quot;3&quot; unique_id=&quot;10028&quot;&gt;&lt;property id=&quot;20148&quot; value=&quot;5&quot;/&gt;&lt;property id=&quot;20300&quot; value=&quot;Slide 26 - &amp;quot;Accommodation Process Tips Tracie DeFreitas, JAN&amp;quot;&quot;/&gt;&lt;property id=&quot;20307&quot; value=&quot;1214&quot;/&gt;&lt;/object&gt;&lt;object type=&quot;3&quot; unique_id=&quot;10029&quot;&gt;&lt;property id=&quot;20148&quot; value=&quot;5&quot;/&gt;&lt;property id=&quot;20300&quot; value=&quot;Slide 27 - &amp;quot;Long COVID-Related Accommodation Process Challenges&amp;quot;&quot;/&gt;&lt;property id=&quot;20307&quot; value=&quot;1212&quot;/&gt;&lt;/object&gt;&lt;object type=&quot;3&quot; unique_id=&quot;10030&quot;&gt;&lt;property id=&quot;20148&quot; value=&quot;5&quot;/&gt;&lt;property id=&quot;20300&quot; value=&quot;Slide 28 - &amp;quot;Long COVID &amp;amp; the AMENDED ADA Definition of Disability&amp;quot;&quot;/&gt;&lt;property id=&quot;20307&quot; value=&quot;375&quot;/&gt;&lt;/object&gt;&lt;object type=&quot;3&quot; unique_id=&quot;10031&quot;&gt;&lt;property id=&quot;20148&quot; value=&quot;5&quot;/&gt;&lt;property id=&quot;20300&quot; value=&quot;Slide 29 - &amp;quot;Accommodation Process Tip: Focus on functional limitations &amp;amp; Accommodation&amp;quot;&quot;/&gt;&lt;property id=&quot;20307&quot; value=&quot;1209&quot;/&gt;&lt;/object&gt;&lt;object type=&quot;3&quot; unique_id=&quot;10032&quot;&gt;&lt;property id=&quot;20148&quot; value=&quot;5&quot;/&gt;&lt;property id=&quot;20300&quot; value=&quot;Slide 30 - &amp;quot;Common Work-Related Issues (the WHAT)&amp;quot;&quot;/&gt;&lt;property id=&quot;20307&quot; value=&quot;1180&quot;/&gt;&lt;/object&gt;&lt;object type=&quot;3&quot; unique_id=&quot;10033&quot;&gt;&lt;property id=&quot;20148&quot; value=&quot;5&quot;/&gt;&lt;property id=&quot;20300&quot; value=&quot;Slide 31 - &amp;quot;Common Symptoms/Functional Limitations (The WHY)&amp;quot;&quot;/&gt;&lt;property id=&quot;20307&quot; value=&quot;1284&quot;/&gt;&lt;/object&gt;&lt;object type=&quot;3&quot; unique_id=&quot;10034&quot;&gt;&lt;property id=&quot;20148&quot; value=&quot;5&quot;/&gt;&lt;property id=&quot;20300&quot; value=&quot;Slide 32 - &amp;quot;Accommodation Process Tip:  Don’t Use a One-Size-Fits-All Approach&amp;quot;&quot;/&gt;&lt;property id=&quot;20307&quot; value=&quot;1213&quot;/&gt;&lt;/object&gt;&lt;object type=&quot;3&quot; unique_id=&quot;10035&quot;&gt;&lt;property id=&quot;20148&quot; value=&quot;5&quot;/&gt;&lt;property id=&quot;20300&quot; value=&quot;Slide 33 - &amp;quot;Accommodation Process Tip:  Provide Temporary and Trial Accommodations&amp;quot;&quot;/&gt;&lt;property id=&quot;20307&quot; value=&quot;1171&quot;/&gt;&lt;/object&gt;&lt;object type=&quot;3&quot; unique_id=&quot;10036&quot;&gt;&lt;property id=&quot;20148&quot; value=&quot;5&quot;/&gt;&lt;property id=&quot;20300&quot; value=&quot;Slide 34 - &amp;quot;Accommodation Process Tip:  View Telework Through a Different Lens&amp;quot;&quot;/&gt;&lt;property id=&quot;20307&quot; value=&quot;1092&quot;/&gt;&lt;/object&gt;&lt;object type=&quot;3&quot; unique_id=&quot;10037&quot;&gt;&lt;property id=&quot;20148&quot; value=&quot;5&quot;/&gt;&lt;property id=&quot;20300&quot; value=&quot;Slide 35 - &amp;quot;Accommodation Solutions Tracie DeFreitas, JAN&amp;quot;&quot;/&gt;&lt;property id=&quot;20307&quot; value=&quot;1297&quot;/&gt;&lt;/object&gt;&lt;object type=&quot;3&quot; unique_id=&quot;10038&quot;&gt;&lt;property id=&quot;20148&quot; value=&quot;5&quot;/&gt;&lt;property id=&quot;20300&quot; value=&quot;Slide 36 - &amp;quot;Transitional, Modified,  and Flexible Work Arrangements&amp;quot;&quot;/&gt;&lt;property id=&quot;20307&quot; value=&quot;315&quot;/&gt;&lt;/object&gt;&lt;object type=&quot;3&quot; unique_id=&quot;10039&quot;&gt;&lt;property id=&quot;20148&quot; value=&quot;5&quot;/&gt;&lt;property id=&quot;20300&quot; value=&quot;Slide 37 - &amp;quot;Solutions To Address Difficulty Concentrating&amp;quot;&quot;/&gt;&lt;property id=&quot;20307&quot; value=&quot;1204&quot;/&gt;&lt;/object&gt;&lt;object type=&quot;3&quot; unique_id=&quot;10040&quot;&gt;&lt;property id=&quot;20148&quot; value=&quot;5&quot;/&gt;&lt;property id=&quot;20300&quot; value=&quot;Slide 38 - &amp;quot;Solutions To Address Memory Deficits&amp;quot;&quot;/&gt;&lt;property id=&quot;20307&quot; value=&quot;566&quot;/&gt;&lt;/object&gt;&lt;object type=&quot;3&quot; unique_id=&quot;10041&quot;&gt;&lt;property id=&quot;20148&quot; value=&quot;5&quot;/&gt;&lt;property id=&quot;20300&quot; value=&quot;Slide 39 - &amp;quot;Solutions To Address Anxiety &amp;amp; Depression&amp;quot;&quot;/&gt;&lt;property id=&quot;20307&quot; value=&quot;568&quot;/&gt;&lt;/object&gt;&lt;object type=&quot;3&quot; unique_id=&quot;10042&quot;&gt;&lt;property id=&quot;20148&quot; value=&quot;5&quot;/&gt;&lt;property id=&quot;20300&quot; value=&quot;Slide 40 - &amp;quot;Solutions To Address Fatigue, Difficulty Standing, sitting&amp;quot;&quot;/&gt;&lt;property id=&quot;20307&quot; value=&quot;1220&quot;/&gt;&lt;/object&gt;&lt;object type=&quot;3&quot; unique_id=&quot;10043&quot;&gt;&lt;property id=&quot;20148&quot; value=&quot;5&quot;/&gt;&lt;property id=&quot;20300&quot; value=&quot;Slide 41 - &amp;quot;Solutions To Address Difficulty Lifting&amp;quot;&quot;/&gt;&lt;property id=&quot;20307&quot; value=&quot;1219&quot;/&gt;&lt;/object&gt;&lt;object type=&quot;3&quot; unique_id=&quot;10044&quot;&gt;&lt;property id=&quot;20148&quot; value=&quot;5&quot;/&gt;&lt;property id=&quot;20300&quot; value=&quot;Slide 42 - &amp;quot;Reassignment to a Vacant Position&amp;quot;&quot;/&gt;&lt;property id=&quot;20307&quot; value=&quot;1215&quot;/&gt;&lt;/object&gt;&lt;object type=&quot;3&quot; unique_id=&quot;10045&quot;&gt;&lt;property id=&quot;20148&quot; value=&quot;5&quot;/&gt;&lt;property id=&quot;20300&quot; value=&quot;Slide 43 - &amp;quot;JAN Long COVID Resources&amp;quot;&quot;/&gt;&lt;property id=&quot;20307&quot; value=&quot;1217&quot;/&gt;&lt;/object&gt;&lt;object type=&quot;3&quot; unique_id=&quot;10046&quot;&gt;&lt;property id=&quot;20148&quot; value=&quot;5&quot;/&gt;&lt;property id=&quot;20300&quot; value=&quot;Slide 44 - &amp;quot;Use the Q&amp;amp;A Option to Submit &amp;quot;&quot;/&gt;&lt;property id=&quot;20307&quot; value=&quot;1250&quot;/&gt;&lt;/object&gt;&lt;object type=&quot;3&quot; unique_id=&quot;10047&quot;&gt;&lt;property id=&quot;20148&quot; value=&quot;5&quot;/&gt;&lt;property id=&quot;20300&quot; value=&quot;Slide 45 - &amp;quot;Thank you for attending! “What You Should Know About  the Impact of Long COVID in the Workplace”&amp;quot;&quot;/&gt;&lt;property id=&quot;20307&quot; value=&quot;1287&quot;/&gt;&lt;/object&gt;&lt;object type=&quot;3&quot; unique_id=&quot;10048&quot;&gt;&lt;property id=&quot;20148&quot; value=&quot;5&quot;/&gt;&lt;property id=&quot;20300&quot; value=&quot;Slide 46 - &amp;quot;Thank you for attending “What You Should Know About  the Impact of Long COVID in the Workplace”&amp;quot;&quot;/&gt;&lt;property id=&quot;20307&quot; value=&quot;1285&quot;/&gt;&lt;/object&gt;&lt;object type=&quot;3&quot; unique_id=&quot;10049&quot;&gt;&lt;property id=&quot;20148&quot; value=&quot;5&quot;/&gt;&lt;property id=&quot;20300&quot; value=&quot;Slide 47 - &amp;quot;How do I claim the HR CEU?&amp;quot;&quot;/&gt;&lt;property id=&quot;20307&quot; value=&quot;1286&quot;/&gt;&lt;/object&gt;&lt;object type=&quot;3&quot; unique_id=&quot;10050&quot;&gt;&lt;property id=&quot;20148&quot; value=&quot;5&quot;/&gt;&lt;property id=&quot;20300&quot; value=&quot;Slide 48 - &amp;quot;Contact JAN for More Information&amp;quot;&quot;/&gt;&lt;property id=&quot;20307&quot; value=&quot;296&quot;/&gt;&lt;/object&gt;&lt;/object&gt;&lt;object type=&quot;8&quot; unique_id=&quot;10100&quot;&gt;&lt;/object&gt;&lt;/object&gt;&lt;/database&gt;"/>
  <p:tag name="MMPROD_NEXTUNIQUEID" val="10009"/>
</p:tagLst>
</file>

<file path=ppt/theme/theme1.xml><?xml version="1.0" encoding="utf-8"?>
<a:theme xmlns:a="http://schemas.openxmlformats.org/drawingml/2006/main" name="1_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10.xml><?xml version="1.0" encoding="utf-8"?>
<a:theme xmlns:a="http://schemas.openxmlformats.org/drawingml/2006/main" name="8_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11.xml><?xml version="1.0" encoding="utf-8"?>
<a:theme xmlns:a="http://schemas.openxmlformats.org/drawingml/2006/main" name="9_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3.xml><?xml version="1.0" encoding="utf-8"?>
<a:theme xmlns:a="http://schemas.openxmlformats.org/drawingml/2006/main" name="3_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4.xml><?xml version="1.0" encoding="utf-8"?>
<a:theme xmlns:a="http://schemas.openxmlformats.org/drawingml/2006/main" name="5_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7.xml><?xml version="1.0" encoding="utf-8"?>
<a:theme xmlns:a="http://schemas.openxmlformats.org/drawingml/2006/main" name="4_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8.xml><?xml version="1.0" encoding="utf-8"?>
<a:theme xmlns:a="http://schemas.openxmlformats.org/drawingml/2006/main" name="6_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9.xml><?xml version="1.0" encoding="utf-8"?>
<a:theme xmlns:a="http://schemas.openxmlformats.org/drawingml/2006/main" name="7_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docProps/app.xml><?xml version="1.0" encoding="utf-8"?>
<Properties xmlns="http://schemas.openxmlformats.org/officeDocument/2006/extended-properties" xmlns:vt="http://schemas.openxmlformats.org/officeDocument/2006/docPropsVTypes">
  <TotalTime>4420</TotalTime>
  <Words>2676</Words>
  <Application>Microsoft Office PowerPoint</Application>
  <PresentationFormat>Widescreen</PresentationFormat>
  <Paragraphs>355</Paragraphs>
  <Slides>48</Slides>
  <Notes>45</Notes>
  <HiddenSlides>0</HiddenSlides>
  <MMClips>0</MMClips>
  <ScaleCrop>false</ScaleCrop>
  <HeadingPairs>
    <vt:vector size="6" baseType="variant">
      <vt:variant>
        <vt:lpstr>Fonts Used</vt:lpstr>
      </vt:variant>
      <vt:variant>
        <vt:i4>7</vt:i4>
      </vt:variant>
      <vt:variant>
        <vt:lpstr>Theme</vt:lpstr>
      </vt:variant>
      <vt:variant>
        <vt:i4>11</vt:i4>
      </vt:variant>
      <vt:variant>
        <vt:lpstr>Slide Titles</vt:lpstr>
      </vt:variant>
      <vt:variant>
        <vt:i4>48</vt:i4>
      </vt:variant>
    </vt:vector>
  </HeadingPairs>
  <TitlesOfParts>
    <vt:vector size="66" baseType="lpstr">
      <vt:lpstr>Arial</vt:lpstr>
      <vt:lpstr>Arial Nova</vt:lpstr>
      <vt:lpstr>Calibri</vt:lpstr>
      <vt:lpstr>Gill Sans MT</vt:lpstr>
      <vt:lpstr>Myriad Pro</vt:lpstr>
      <vt:lpstr>Wingdings</vt:lpstr>
      <vt:lpstr>Wingdings 2</vt:lpstr>
      <vt:lpstr>1_Dividend</vt:lpstr>
      <vt:lpstr>2_Dividend</vt:lpstr>
      <vt:lpstr>3_Dividend</vt:lpstr>
      <vt:lpstr>5_Dividend</vt:lpstr>
      <vt:lpstr>1_Office Theme</vt:lpstr>
      <vt:lpstr>Dividend</vt:lpstr>
      <vt:lpstr>4_Dividend</vt:lpstr>
      <vt:lpstr>6_Dividend</vt:lpstr>
      <vt:lpstr>7_Dividend</vt:lpstr>
      <vt:lpstr>8_Dividend</vt:lpstr>
      <vt:lpstr>9_Dividend</vt:lpstr>
      <vt:lpstr>What You Should Know About  the Impact of Long COVID in the Workplace A collaborative Presentation: DMEC, Sedgwick, EARN, And JAN</vt:lpstr>
      <vt:lpstr>Collaborating Speakers</vt:lpstr>
      <vt:lpstr>Housekeeping</vt:lpstr>
      <vt:lpstr>Housekeeping 2</vt:lpstr>
      <vt:lpstr>What You Should Know About  the Impact of Long COVID in the Workplace</vt:lpstr>
      <vt:lpstr>DMEC Think Tank Findings Terri Rhodes, DMEC Bryon Bass, Sedgwick</vt:lpstr>
      <vt:lpstr>Long COVID:  Assessing and Managing Workforce Impact</vt:lpstr>
      <vt:lpstr>Global Impact ON HEALTH, PRODUCTIVITY,   THE BOTTOM LINE</vt:lpstr>
      <vt:lpstr>INADEQUACIES in Healthcare</vt:lpstr>
      <vt:lpstr>Exacerbates  MENTAL HEALTH CRISIS</vt:lpstr>
      <vt:lpstr>SUPPORTING EMPLOYEES</vt:lpstr>
      <vt:lpstr>Recommendations</vt:lpstr>
      <vt:lpstr>Summary</vt:lpstr>
      <vt:lpstr>Summary (2)</vt:lpstr>
      <vt:lpstr>Summary (3)</vt:lpstr>
      <vt:lpstr>EARN Roundtable &amp; Resources Susanne Bruyere, EARN</vt:lpstr>
      <vt:lpstr>Employer Assistance &amp; Resource Network on Disability Inclusion  askEARN.org</vt:lpstr>
      <vt:lpstr>EARN  Long COVID Literature Review Findings</vt:lpstr>
      <vt:lpstr>EARN Long COVID Literature  Review Findings (2)</vt:lpstr>
      <vt:lpstr>Long Covid  At Work — DMEC &amp; EARN Roundtable Discussion</vt:lpstr>
      <vt:lpstr>DMEC/EARN Long Covid  At Work — Roundtable Discussion</vt:lpstr>
      <vt:lpstr>DMEC/EARN Long Covid  At Work — Roundtable Discussion (2)</vt:lpstr>
      <vt:lpstr>SUPPORTING EMPLOYEES WITH LONG COVID:  A GUIDE FOR EMPLOYERS</vt:lpstr>
      <vt:lpstr>SUPPORTING EMPLOYEES WITH LONG COVID:  A GUIDE FOR EMPLOYERS (2)</vt:lpstr>
      <vt:lpstr>SUPPORTING EMPLOYEES WITH LONG COVID:  A GUIDE FOR EMPLOYERS (3)</vt:lpstr>
      <vt:lpstr>Accommodation Process Tips Tracie DeFreitas, JAN</vt:lpstr>
      <vt:lpstr>Long COVID-Related Accommodation Process Challenges</vt:lpstr>
      <vt:lpstr>Long COVID &amp; the AMENDED ADA Definition of Disability</vt:lpstr>
      <vt:lpstr>Accommodation Process Tip: Focus on functional limitations &amp; Accommodation</vt:lpstr>
      <vt:lpstr>Common Work-Related Issues (the WHAT)</vt:lpstr>
      <vt:lpstr>Common Symptoms/Functional Limitations (The WHY)</vt:lpstr>
      <vt:lpstr>Accommodation Process Tip:  Don’t Use a One-Size-Fits-All Approach</vt:lpstr>
      <vt:lpstr>Accommodation Process Tip:  Provide Temporary and Trial Accommodations</vt:lpstr>
      <vt:lpstr>Accommodation Process Tip:  View Telework Through a Different Lens</vt:lpstr>
      <vt:lpstr>Accommodation Solutions Tracie DeFreitas, JAN</vt:lpstr>
      <vt:lpstr>Transitional, Modified,  and Flexible Work Arrangements</vt:lpstr>
      <vt:lpstr>Solutions To Address Difficulty Concentrating</vt:lpstr>
      <vt:lpstr>Solutions To Address Memory Deficits</vt:lpstr>
      <vt:lpstr>Solutions To Address Anxiety &amp; Depression</vt:lpstr>
      <vt:lpstr>Solutions To Address Fatigue, Difficulty Standing, sitting</vt:lpstr>
      <vt:lpstr>Solutions To Address Difficulty Lifting</vt:lpstr>
      <vt:lpstr>Reassignment to a Vacant Position</vt:lpstr>
      <vt:lpstr>JAN Long COVID Resources</vt:lpstr>
      <vt:lpstr>Use the Q&amp;A Option to Submit </vt:lpstr>
      <vt:lpstr>Thank you for attending! “What You Should Know About  the Impact of Long COVID in the Workplace”</vt:lpstr>
      <vt:lpstr>Thank you for attending “What You Should Know About  the Impact of Long COVID in the Workplace”</vt:lpstr>
      <vt:lpstr>How do I claim the HR CEU?</vt:lpstr>
      <vt:lpstr>Contact JAN for 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Ask JAN! q&amp;A</dc:title>
  <dc:creator>Lisa Mathess</dc:creator>
  <cp:lastModifiedBy>Lyssa Rowan</cp:lastModifiedBy>
  <cp:revision>191</cp:revision>
  <dcterms:created xsi:type="dcterms:W3CDTF">2022-12-14T21:27:00Z</dcterms:created>
  <dcterms:modified xsi:type="dcterms:W3CDTF">2023-03-09T20:29:44Z</dcterms:modified>
</cp:coreProperties>
</file>