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91" r:id="rId2"/>
    <p:sldMasterId id="2147483698" r:id="rId3"/>
    <p:sldMasterId id="2147483697" r:id="rId4"/>
  </p:sldMasterIdLst>
  <p:notesMasterIdLst>
    <p:notesMasterId r:id="rId54"/>
  </p:notesMasterIdLst>
  <p:sldIdLst>
    <p:sldId id="279" r:id="rId5"/>
    <p:sldId id="280" r:id="rId6"/>
    <p:sldId id="264" r:id="rId7"/>
    <p:sldId id="272" r:id="rId8"/>
    <p:sldId id="273" r:id="rId9"/>
    <p:sldId id="1251" r:id="rId10"/>
    <p:sldId id="1258" r:id="rId11"/>
    <p:sldId id="1259" r:id="rId12"/>
    <p:sldId id="257" r:id="rId13"/>
    <p:sldId id="1253" r:id="rId14"/>
    <p:sldId id="1255" r:id="rId15"/>
    <p:sldId id="330" r:id="rId16"/>
    <p:sldId id="1249" r:id="rId17"/>
    <p:sldId id="1252" r:id="rId18"/>
    <p:sldId id="1254" r:id="rId19"/>
    <p:sldId id="265" r:id="rId20"/>
    <p:sldId id="326" r:id="rId21"/>
    <p:sldId id="1256" r:id="rId22"/>
    <p:sldId id="1237" r:id="rId23"/>
    <p:sldId id="1250" r:id="rId24"/>
    <p:sldId id="312" r:id="rId25"/>
    <p:sldId id="313" r:id="rId26"/>
    <p:sldId id="315" r:id="rId27"/>
    <p:sldId id="316" r:id="rId28"/>
    <p:sldId id="318" r:id="rId29"/>
    <p:sldId id="319" r:id="rId30"/>
    <p:sldId id="321" r:id="rId31"/>
    <p:sldId id="1257" r:id="rId32"/>
    <p:sldId id="1238" r:id="rId33"/>
    <p:sldId id="297" r:id="rId34"/>
    <p:sldId id="298" r:id="rId35"/>
    <p:sldId id="300" r:id="rId36"/>
    <p:sldId id="301" r:id="rId37"/>
    <p:sldId id="303" r:id="rId38"/>
    <p:sldId id="304" r:id="rId39"/>
    <p:sldId id="1247" r:id="rId40"/>
    <p:sldId id="1248" r:id="rId41"/>
    <p:sldId id="1235" r:id="rId42"/>
    <p:sldId id="1158" r:id="rId43"/>
    <p:sldId id="1240" r:id="rId44"/>
    <p:sldId id="1242" r:id="rId45"/>
    <p:sldId id="1243" r:id="rId46"/>
    <p:sldId id="1241" r:id="rId47"/>
    <p:sldId id="1161" r:id="rId48"/>
    <p:sldId id="1236" r:id="rId49"/>
    <p:sldId id="281" r:id="rId50"/>
    <p:sldId id="1246" r:id="rId51"/>
    <p:sldId id="329" r:id="rId52"/>
    <p:sldId id="263" r:id="rId53"/>
  </p:sldIdLst>
  <p:sldSz cx="9144000" cy="5143500" type="screen16x9"/>
  <p:notesSz cx="6858000" cy="9144000"/>
  <p:custDataLst>
    <p:tags r:id="rId55"/>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3"/>
    <a:srgbClr val="007CC3"/>
    <a:srgbClr val="005192"/>
    <a:srgbClr val="A7C3D9"/>
    <a:srgbClr val="575856"/>
    <a:srgbClr val="636462"/>
    <a:srgbClr val="E1E1E1"/>
    <a:srgbClr val="5D5D5D"/>
    <a:srgbClr val="52469C"/>
    <a:srgbClr val="008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73" autoAdjust="0"/>
    <p:restoredTop sz="86251" autoAdjust="0"/>
  </p:normalViewPr>
  <p:slideViewPr>
    <p:cSldViewPr snapToGrid="0" snapToObjects="1" showGuides="1">
      <p:cViewPr varScale="1">
        <p:scale>
          <a:sx n="130" d="100"/>
          <a:sy n="130" d="100"/>
        </p:scale>
        <p:origin x="672" y="108"/>
      </p:cViewPr>
      <p:guideLst>
        <p:guide orient="horz" pos="1596"/>
        <p:guide pos="288"/>
      </p:guideLst>
    </p:cSldViewPr>
  </p:slideViewPr>
  <p:outlineViewPr>
    <p:cViewPr>
      <p:scale>
        <a:sx n="33" d="100"/>
        <a:sy n="33" d="100"/>
      </p:scale>
      <p:origin x="0" y="-16752"/>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CC442-35D6-3649-AB8F-E55D217A78A1}"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8B35C-7BB8-8D46-9259-9CC3781D5972}" type="slidenum">
              <a:rPr lang="en-US" smtClean="0"/>
              <a:t>‹#›</a:t>
            </a:fld>
            <a:endParaRPr lang="en-US"/>
          </a:p>
        </p:txBody>
      </p:sp>
    </p:spTree>
    <p:extLst>
      <p:ext uri="{BB962C8B-B14F-4D97-AF65-F5344CB8AC3E}">
        <p14:creationId xmlns:p14="http://schemas.microsoft.com/office/powerpoint/2010/main" val="18299544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8B35C-7BB8-8D46-9259-9CC3781D5972}" type="slidenum">
              <a:rPr lang="en-US" smtClean="0"/>
              <a:t>1</a:t>
            </a:fld>
            <a:endParaRPr lang="en-US"/>
          </a:p>
        </p:txBody>
      </p:sp>
    </p:spTree>
    <p:extLst>
      <p:ext uri="{BB962C8B-B14F-4D97-AF65-F5344CB8AC3E}">
        <p14:creationId xmlns:p14="http://schemas.microsoft.com/office/powerpoint/2010/main" val="276275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14</a:t>
            </a:fld>
            <a:endParaRPr lang="en-US"/>
          </a:p>
        </p:txBody>
      </p:sp>
    </p:spTree>
    <p:extLst>
      <p:ext uri="{BB962C8B-B14F-4D97-AF65-F5344CB8AC3E}">
        <p14:creationId xmlns:p14="http://schemas.microsoft.com/office/powerpoint/2010/main" val="126992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17</a:t>
            </a:fld>
            <a:endParaRPr lang="en-US"/>
          </a:p>
        </p:txBody>
      </p:sp>
    </p:spTree>
    <p:extLst>
      <p:ext uri="{BB962C8B-B14F-4D97-AF65-F5344CB8AC3E}">
        <p14:creationId xmlns:p14="http://schemas.microsoft.com/office/powerpoint/2010/main" val="314433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20</a:t>
            </a:fld>
            <a:endParaRPr lang="en-US"/>
          </a:p>
        </p:txBody>
      </p:sp>
    </p:spTree>
    <p:extLst>
      <p:ext uri="{BB962C8B-B14F-4D97-AF65-F5344CB8AC3E}">
        <p14:creationId xmlns:p14="http://schemas.microsoft.com/office/powerpoint/2010/main" val="241506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22</a:t>
            </a:fld>
            <a:endParaRPr lang="en-US"/>
          </a:p>
        </p:txBody>
      </p:sp>
    </p:spTree>
    <p:extLst>
      <p:ext uri="{BB962C8B-B14F-4D97-AF65-F5344CB8AC3E}">
        <p14:creationId xmlns:p14="http://schemas.microsoft.com/office/powerpoint/2010/main" val="368087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24</a:t>
            </a:fld>
            <a:endParaRPr lang="en-US"/>
          </a:p>
        </p:txBody>
      </p:sp>
    </p:spTree>
    <p:extLst>
      <p:ext uri="{BB962C8B-B14F-4D97-AF65-F5344CB8AC3E}">
        <p14:creationId xmlns:p14="http://schemas.microsoft.com/office/powerpoint/2010/main" val="2114446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26</a:t>
            </a:fld>
            <a:endParaRPr lang="en-US"/>
          </a:p>
        </p:txBody>
      </p:sp>
    </p:spTree>
    <p:extLst>
      <p:ext uri="{BB962C8B-B14F-4D97-AF65-F5344CB8AC3E}">
        <p14:creationId xmlns:p14="http://schemas.microsoft.com/office/powerpoint/2010/main" val="2163071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29</a:t>
            </a:fld>
            <a:endParaRPr lang="en-US"/>
          </a:p>
        </p:txBody>
      </p:sp>
    </p:spTree>
    <p:extLst>
      <p:ext uri="{BB962C8B-B14F-4D97-AF65-F5344CB8AC3E}">
        <p14:creationId xmlns:p14="http://schemas.microsoft.com/office/powerpoint/2010/main" val="306502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31</a:t>
            </a:fld>
            <a:endParaRPr lang="en-US"/>
          </a:p>
        </p:txBody>
      </p:sp>
    </p:spTree>
    <p:extLst>
      <p:ext uri="{BB962C8B-B14F-4D97-AF65-F5344CB8AC3E}">
        <p14:creationId xmlns:p14="http://schemas.microsoft.com/office/powerpoint/2010/main" val="52789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33</a:t>
            </a:fld>
            <a:endParaRPr lang="en-US"/>
          </a:p>
        </p:txBody>
      </p:sp>
    </p:spTree>
    <p:extLst>
      <p:ext uri="{BB962C8B-B14F-4D97-AF65-F5344CB8AC3E}">
        <p14:creationId xmlns:p14="http://schemas.microsoft.com/office/powerpoint/2010/main" val="180955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213021C-2588-C3B5-3CE9-634A6B63E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A92A6687-A205-91FC-F6EE-053C59629C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2219126-AEDF-30E2-3B57-CED2FB5806BA}"/>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B0EB78-2C8C-4646-8F74-F4A6DF4CEAAE}" type="slidenum">
              <a:rPr lang="en-US" altLang="en-US">
                <a:solidFill>
                  <a:srgbClr val="000000"/>
                </a:solidFill>
              </a:rPr>
              <a:pPr/>
              <a:t>35</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a:t>
            </a:fld>
            <a:endParaRPr lang="en-US"/>
          </a:p>
        </p:txBody>
      </p:sp>
    </p:spTree>
    <p:extLst>
      <p:ext uri="{BB962C8B-B14F-4D97-AF65-F5344CB8AC3E}">
        <p14:creationId xmlns:p14="http://schemas.microsoft.com/office/powerpoint/2010/main" val="3330465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36</a:t>
            </a:fld>
            <a:endParaRPr lang="en-US"/>
          </a:p>
        </p:txBody>
      </p:sp>
    </p:spTree>
    <p:extLst>
      <p:ext uri="{BB962C8B-B14F-4D97-AF65-F5344CB8AC3E}">
        <p14:creationId xmlns:p14="http://schemas.microsoft.com/office/powerpoint/2010/main" val="127148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F7B4535-7696-90C5-39A5-70DA74BE9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FAF78B-136D-4729-A741-ECAA701F1A83}" type="slidenum">
              <a:rPr lang="en-US" altLang="en-US">
                <a:solidFill>
                  <a:srgbClr val="000000"/>
                </a:solidFill>
                <a:cs typeface="Arial" panose="020B0604020202020204" pitchFamily="34" charset="0"/>
              </a:rPr>
              <a:pPr/>
              <a:t>37</a:t>
            </a:fld>
            <a:endParaRPr lang="en-US" altLang="en-US">
              <a:solidFill>
                <a:srgbClr val="000000"/>
              </a:solidFill>
              <a:cs typeface="Arial" panose="020B0604020202020204" pitchFamily="34" charset="0"/>
            </a:endParaRPr>
          </a:p>
        </p:txBody>
      </p:sp>
      <p:sp>
        <p:nvSpPr>
          <p:cNvPr id="72707" name="Rectangle 2">
            <a:extLst>
              <a:ext uri="{FF2B5EF4-FFF2-40B4-BE49-F238E27FC236}">
                <a16:creationId xmlns:a16="http://schemas.microsoft.com/office/drawing/2014/main" id="{209A03C6-F704-5D76-2FF6-C6B5FE0E6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8B8CA3B4-AF9A-DBF3-A842-758B2B14B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876592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39</a:t>
            </a:fld>
            <a:endParaRPr lang="en-US"/>
          </a:p>
        </p:txBody>
      </p:sp>
    </p:spTree>
    <p:extLst>
      <p:ext uri="{BB962C8B-B14F-4D97-AF65-F5344CB8AC3E}">
        <p14:creationId xmlns:p14="http://schemas.microsoft.com/office/powerpoint/2010/main" val="3619300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42</a:t>
            </a:fld>
            <a:endParaRPr lang="en-US"/>
          </a:p>
        </p:txBody>
      </p:sp>
    </p:spTree>
    <p:extLst>
      <p:ext uri="{BB962C8B-B14F-4D97-AF65-F5344CB8AC3E}">
        <p14:creationId xmlns:p14="http://schemas.microsoft.com/office/powerpoint/2010/main" val="3837614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44</a:t>
            </a:fld>
            <a:endParaRPr lang="en-US"/>
          </a:p>
        </p:txBody>
      </p:sp>
    </p:spTree>
    <p:extLst>
      <p:ext uri="{BB962C8B-B14F-4D97-AF65-F5344CB8AC3E}">
        <p14:creationId xmlns:p14="http://schemas.microsoft.com/office/powerpoint/2010/main" val="1458479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8B35C-7BB8-8D46-9259-9CC3781D5972}" type="slidenum">
              <a:rPr lang="en-US" smtClean="0"/>
              <a:t>46</a:t>
            </a:fld>
            <a:endParaRPr lang="en-US"/>
          </a:p>
        </p:txBody>
      </p:sp>
    </p:spTree>
    <p:extLst>
      <p:ext uri="{BB962C8B-B14F-4D97-AF65-F5344CB8AC3E}">
        <p14:creationId xmlns:p14="http://schemas.microsoft.com/office/powerpoint/2010/main" val="996079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47</a:t>
            </a:fld>
            <a:endParaRPr lang="en-US"/>
          </a:p>
        </p:txBody>
      </p:sp>
    </p:spTree>
    <p:extLst>
      <p:ext uri="{BB962C8B-B14F-4D97-AF65-F5344CB8AC3E}">
        <p14:creationId xmlns:p14="http://schemas.microsoft.com/office/powerpoint/2010/main" val="610572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48</a:t>
            </a:fld>
            <a:endParaRPr lang="en-US"/>
          </a:p>
        </p:txBody>
      </p:sp>
    </p:spTree>
    <p:extLst>
      <p:ext uri="{BB962C8B-B14F-4D97-AF65-F5344CB8AC3E}">
        <p14:creationId xmlns:p14="http://schemas.microsoft.com/office/powerpoint/2010/main" val="1249897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8B35C-7BB8-8D46-9259-9CC3781D5972}" type="slidenum">
              <a:rPr lang="en-US" smtClean="0"/>
              <a:t>49</a:t>
            </a:fld>
            <a:endParaRPr lang="en-US"/>
          </a:p>
        </p:txBody>
      </p:sp>
    </p:spTree>
    <p:extLst>
      <p:ext uri="{BB962C8B-B14F-4D97-AF65-F5344CB8AC3E}">
        <p14:creationId xmlns:p14="http://schemas.microsoft.com/office/powerpoint/2010/main" val="142509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8B35C-7BB8-8D46-9259-9CC3781D5972}" type="slidenum">
              <a:rPr lang="en-US" smtClean="0"/>
              <a:t>3</a:t>
            </a:fld>
            <a:endParaRPr lang="en-US"/>
          </a:p>
        </p:txBody>
      </p:sp>
    </p:spTree>
    <p:extLst>
      <p:ext uri="{BB962C8B-B14F-4D97-AF65-F5344CB8AC3E}">
        <p14:creationId xmlns:p14="http://schemas.microsoft.com/office/powerpoint/2010/main" val="278600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a:t>
            </a:fld>
            <a:endParaRPr lang="en-US"/>
          </a:p>
        </p:txBody>
      </p:sp>
    </p:spTree>
    <p:extLst>
      <p:ext uri="{BB962C8B-B14F-4D97-AF65-F5344CB8AC3E}">
        <p14:creationId xmlns:p14="http://schemas.microsoft.com/office/powerpoint/2010/main" val="136425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8B35C-7BB8-8D46-9259-9CC3781D5972}" type="slidenum">
              <a:rPr lang="en-US" smtClean="0"/>
              <a:t>5</a:t>
            </a:fld>
            <a:endParaRPr lang="en-US"/>
          </a:p>
        </p:txBody>
      </p:sp>
    </p:spTree>
    <p:extLst>
      <p:ext uri="{BB962C8B-B14F-4D97-AF65-F5344CB8AC3E}">
        <p14:creationId xmlns:p14="http://schemas.microsoft.com/office/powerpoint/2010/main" val="275441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6</a:t>
            </a:fld>
            <a:endParaRPr lang="en-US"/>
          </a:p>
        </p:txBody>
      </p:sp>
    </p:spTree>
    <p:extLst>
      <p:ext uri="{BB962C8B-B14F-4D97-AF65-F5344CB8AC3E}">
        <p14:creationId xmlns:p14="http://schemas.microsoft.com/office/powerpoint/2010/main" val="139075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F7B4535-7696-90C5-39A5-70DA74BE9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FAF78B-136D-4729-A741-ECAA701F1A83}" type="slidenum">
              <a:rPr lang="en-US" altLang="en-US">
                <a:solidFill>
                  <a:srgbClr val="000000"/>
                </a:solidFill>
                <a:cs typeface="Arial" panose="020B0604020202020204" pitchFamily="34" charset="0"/>
              </a:rPr>
              <a:pPr/>
              <a:t>9</a:t>
            </a:fld>
            <a:endParaRPr lang="en-US" altLang="en-US">
              <a:solidFill>
                <a:srgbClr val="000000"/>
              </a:solidFill>
              <a:cs typeface="Arial" panose="020B0604020202020204" pitchFamily="34" charset="0"/>
            </a:endParaRPr>
          </a:p>
        </p:txBody>
      </p:sp>
      <p:sp>
        <p:nvSpPr>
          <p:cNvPr id="72707" name="Rectangle 2">
            <a:extLst>
              <a:ext uri="{FF2B5EF4-FFF2-40B4-BE49-F238E27FC236}">
                <a16:creationId xmlns:a16="http://schemas.microsoft.com/office/drawing/2014/main" id="{209A03C6-F704-5D76-2FF6-C6B5FE0E6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8B8CA3B4-AF9A-DBF3-A842-758B2B14B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12</a:t>
            </a:fld>
            <a:endParaRPr lang="en-US"/>
          </a:p>
        </p:txBody>
      </p:sp>
    </p:spTree>
    <p:extLst>
      <p:ext uri="{BB962C8B-B14F-4D97-AF65-F5344CB8AC3E}">
        <p14:creationId xmlns:p14="http://schemas.microsoft.com/office/powerpoint/2010/main" val="4071741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13</a:t>
            </a:fld>
            <a:endParaRPr lang="en-US"/>
          </a:p>
        </p:txBody>
      </p:sp>
    </p:spTree>
    <p:extLst>
      <p:ext uri="{BB962C8B-B14F-4D97-AF65-F5344CB8AC3E}">
        <p14:creationId xmlns:p14="http://schemas.microsoft.com/office/powerpoint/2010/main" val="4076612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4E51D-3A47-413E-B1BB-BDEF0A99731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563026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1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Question or Speech bubble graphic">
            <a:extLst>
              <a:ext uri="{FF2B5EF4-FFF2-40B4-BE49-F238E27FC236}">
                <a16:creationId xmlns:a16="http://schemas.microsoft.com/office/drawing/2014/main" id="{580FA440-5716-DED0-CBB7-9FFB4F010A8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117098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6303451" y="2986046"/>
            <a:ext cx="781811" cy="781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6401325" y="3092344"/>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6303451" y="1449211"/>
            <a:ext cx="781811" cy="7818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6401325" y="1555509"/>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2227" y="0"/>
            <a:ext cx="9144000" cy="5143500"/>
            <a:chOff x="16303" y="6430358"/>
            <a:chExt cx="12192000" cy="6858000"/>
          </a:xfrm>
        </p:grpSpPr>
        <p:sp>
          <p:nvSpPr>
            <p:cNvPr id="11" name="Rectangle 10"/>
            <p:cNvSpPr/>
            <p:nvPr/>
          </p:nvSpPr>
          <p:spPr>
            <a:xfrm>
              <a:off x="236937" y="6430358"/>
              <a:ext cx="5078012" cy="6858000"/>
            </a:xfrm>
            <a:prstGeom prst="rect">
              <a:avLst/>
            </a:prstGeom>
            <a:blipFill>
              <a:blip r:embed="rId2" cstate="hq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1715316"/>
            <a:ext cx="2579161" cy="1712868"/>
          </a:xfrm>
        </p:spPr>
        <p:txBody>
          <a:bodyPr anchor="ctr"/>
          <a:lstStyle>
            <a:lvl1pPr algn="l">
              <a:defRPr sz="1725" b="0" cap="none"/>
            </a:lvl1pPr>
          </a:lstStyle>
          <a:p>
            <a:r>
              <a:rPr lang="en-US" noProof="0"/>
              <a:t>Click to edit Master title style</a:t>
            </a:r>
          </a:p>
        </p:txBody>
      </p:sp>
      <p:sp>
        <p:nvSpPr>
          <p:cNvPr id="4" name="Date Placeholder 3"/>
          <p:cNvSpPr>
            <a:spLocks noGrp="1"/>
          </p:cNvSpPr>
          <p:nvPr>
            <p:ph type="dt" sz="half" idx="10"/>
          </p:nvPr>
        </p:nvSpPr>
        <p:spPr/>
        <p:txBody>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4642252" y="1380744"/>
            <a:ext cx="1571285" cy="918792"/>
          </a:xfrm>
        </p:spPr>
        <p:txBody>
          <a:bodyPr anchor="ctr">
            <a:noAutofit/>
          </a:bodyPr>
          <a:lstStyle>
            <a:lvl1pPr marL="0" indent="0" algn="l">
              <a:buNone/>
              <a:defRPr sz="9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7139650" y="1380744"/>
            <a:ext cx="1571285" cy="918792"/>
          </a:xfrm>
        </p:spPr>
        <p:txBody>
          <a:bodyPr anchor="ctr">
            <a:noAutofit/>
          </a:bodyPr>
          <a:lstStyle>
            <a:lvl1pPr marL="0" indent="0" algn="l">
              <a:buNone/>
              <a:defRPr sz="9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4642252" y="2918647"/>
            <a:ext cx="1571285" cy="916608"/>
          </a:xfrm>
        </p:spPr>
        <p:txBody>
          <a:bodyPr anchor="ctr">
            <a:noAutofit/>
          </a:bodyPr>
          <a:lstStyle>
            <a:lvl1pPr marL="0" indent="0" algn="l">
              <a:buNone/>
              <a:defRPr sz="9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7139650" y="2918647"/>
            <a:ext cx="1571285" cy="916608"/>
          </a:xfrm>
        </p:spPr>
        <p:txBody>
          <a:bodyPr anchor="ctr">
            <a:noAutofit/>
          </a:bodyPr>
          <a:lstStyle>
            <a:lvl1pPr marL="0" indent="0" algn="l">
              <a:buNone/>
              <a:defRPr sz="9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3803247" y="1449211"/>
            <a:ext cx="781811" cy="7818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3901121" y="1555509"/>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3803247" y="2986046"/>
            <a:ext cx="781811" cy="7818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3901121" y="3092344"/>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Tree>
    <p:extLst>
      <p:ext uri="{BB962C8B-B14F-4D97-AF65-F5344CB8AC3E}">
        <p14:creationId xmlns:p14="http://schemas.microsoft.com/office/powerpoint/2010/main" val="382349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Slide - Text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30E4D1E-F920-4137-092C-B85FCC1F73D5}"/>
              </a:ext>
            </a:extLst>
          </p:cNvPr>
          <p:cNvSpPr>
            <a:spLocks noGrp="1"/>
          </p:cNvSpPr>
          <p:nvPr>
            <p:ph type="title" hasCustomPrompt="1"/>
          </p:nvPr>
        </p:nvSpPr>
        <p:spPr>
          <a:xfrm>
            <a:off x="0" y="0"/>
            <a:ext cx="4572000" cy="5143500"/>
          </a:xfrm>
          <a:prstGeom prst="rect">
            <a:avLst/>
          </a:prstGeom>
          <a:solidFill>
            <a:schemeClr val="bg1"/>
          </a:solidFill>
        </p:spPr>
        <p:txBody>
          <a:bodyPr lIns="457200" tIns="274320" rIns="457200" bIns="274320" anchor="ctr"/>
          <a:lstStyle>
            <a:lvl1pPr>
              <a:defRPr sz="3200"/>
            </a:lvl1pPr>
          </a:lstStyle>
          <a:p>
            <a:r>
              <a:rPr lang="en-US" dirty="0"/>
              <a:t>Divider slides can be helpful with organizing your presentation</a:t>
            </a:r>
          </a:p>
        </p:txBody>
      </p:sp>
    </p:spTree>
    <p:extLst>
      <p:ext uri="{BB962C8B-B14F-4D97-AF65-F5344CB8AC3E}">
        <p14:creationId xmlns:p14="http://schemas.microsoft.com/office/powerpoint/2010/main" val="245872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Slide -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2507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 Heade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3369E-D815-1E65-D3F4-D04651BF67BC}"/>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8213725" cy="3383280"/>
          </a:xfrm>
          <a:prstGeom prst="rect">
            <a:avLst/>
          </a:prstGeo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7B1AAD95-8617-D472-88C4-DFE31C59790C}"/>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3397" r="-1"/>
          <a:stretch/>
        </p:blipFill>
        <p:spPr>
          <a:xfrm>
            <a:off x="6202045" y="32513"/>
            <a:ext cx="2377440" cy="849374"/>
          </a:xfrm>
          <a:prstGeom prst="rect">
            <a:avLst/>
          </a:prstGeom>
        </p:spPr>
      </p:pic>
    </p:spTree>
    <p:extLst>
      <p:ext uri="{BB962C8B-B14F-4D97-AF65-F5344CB8AC3E}">
        <p14:creationId xmlns:p14="http://schemas.microsoft.com/office/powerpoint/2010/main" val="25573192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 Header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9829E-6A29-24D3-FC38-7186877BD0DD}"/>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8213725" cy="3383280"/>
          </a:xfrm>
          <a:prstGeom prst="rect">
            <a:avLst/>
          </a:prstGeom>
        </p:spPr>
        <p:txBody>
          <a:bodyPr lIns="0"/>
          <a:lstStyle>
            <a:lvl1pPr marL="0" indent="0">
              <a:buNone/>
              <a:defRPr/>
            </a:lvl1pPr>
          </a:lstStyle>
          <a:p>
            <a:pPr lvl="0"/>
            <a:r>
              <a:rPr lang="en-US" dirty="0"/>
              <a:t>Click to edit Master text styles</a:t>
            </a:r>
          </a:p>
        </p:txBody>
      </p:sp>
      <p:pic>
        <p:nvPicPr>
          <p:cNvPr id="6" name="Picture 5">
            <a:extLst>
              <a:ext uri="{FF2B5EF4-FFF2-40B4-BE49-F238E27FC236}">
                <a16:creationId xmlns:a16="http://schemas.microsoft.com/office/drawing/2014/main" id="{58A0E967-8363-52DB-4FF4-BE2C074CE795}"/>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3397" r="-1"/>
          <a:stretch/>
        </p:blipFill>
        <p:spPr>
          <a:xfrm>
            <a:off x="6202045" y="32513"/>
            <a:ext cx="2377440" cy="849374"/>
          </a:xfrm>
          <a:prstGeom prst="rect">
            <a:avLst/>
          </a:prstGeom>
        </p:spPr>
      </p:pic>
    </p:spTree>
    <p:extLst>
      <p:ext uri="{BB962C8B-B14F-4D97-AF65-F5344CB8AC3E}">
        <p14:creationId xmlns:p14="http://schemas.microsoft.com/office/powerpoint/2010/main" val="698137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Header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ED1A24-633B-8E49-1BF0-BAC16D64B571}"/>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3974951" cy="3383280"/>
          </a:xfrm>
          <a:prstGeom prst="rect">
            <a:avLst/>
          </a:prstGeo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3">
            <a:extLst>
              <a:ext uri="{FF2B5EF4-FFF2-40B4-BE49-F238E27FC236}">
                <a16:creationId xmlns:a16="http://schemas.microsoft.com/office/drawing/2014/main" id="{B601524B-5750-2A57-CE33-70C6F11CB394}"/>
              </a:ext>
            </a:extLst>
          </p:cNvPr>
          <p:cNvSpPr>
            <a:spLocks noGrp="1"/>
          </p:cNvSpPr>
          <p:nvPr>
            <p:ph type="pic" sz="quarter" idx="17" hasCustomPrompt="1"/>
          </p:nvPr>
        </p:nvSpPr>
        <p:spPr>
          <a:xfrm>
            <a:off x="4803291" y="1188720"/>
            <a:ext cx="3977639" cy="3383280"/>
          </a:xfrm>
          <a:prstGeom prst="rect">
            <a:avLst/>
          </a:prstGeom>
        </p:spPr>
        <p:txBody>
          <a:bodyPr/>
          <a:lstStyle>
            <a:lvl1pPr marL="0" indent="0">
              <a:buNone/>
              <a:defRPr sz="1800"/>
            </a:lvl1pPr>
          </a:lstStyle>
          <a:p>
            <a:r>
              <a:rPr lang="en-US" dirty="0"/>
              <a:t>Insert image here</a:t>
            </a:r>
          </a:p>
        </p:txBody>
      </p:sp>
      <p:pic>
        <p:nvPicPr>
          <p:cNvPr id="8" name="Picture 7">
            <a:extLst>
              <a:ext uri="{FF2B5EF4-FFF2-40B4-BE49-F238E27FC236}">
                <a16:creationId xmlns:a16="http://schemas.microsoft.com/office/drawing/2014/main" id="{EB5412E0-E469-3864-3682-EBF6BC48C4F1}"/>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3397" r="-1"/>
          <a:stretch/>
        </p:blipFill>
        <p:spPr>
          <a:xfrm>
            <a:off x="6202045" y="32513"/>
            <a:ext cx="2377440" cy="849374"/>
          </a:xfrm>
          <a:prstGeom prst="rect">
            <a:avLst/>
          </a:prstGeom>
        </p:spPr>
      </p:pic>
    </p:spTree>
    <p:extLst>
      <p:ext uri="{BB962C8B-B14F-4D97-AF65-F5344CB8AC3E}">
        <p14:creationId xmlns:p14="http://schemas.microsoft.com/office/powerpoint/2010/main" val="190835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BEBEF-5C68-B21A-EB2B-6768F3CC9C9C}"/>
              </a:ext>
            </a:extLst>
          </p:cNvPr>
          <p:cNvSpPr txBox="1">
            <a:spLocks noChangeArrowheads="1"/>
          </p:cNvSpPr>
          <p:nvPr userDrawn="1"/>
        </p:nvSpPr>
        <p:spPr bwMode="auto">
          <a:xfrm>
            <a:off x="762000" y="342900"/>
            <a:ext cx="5410200" cy="438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900"/>
              </a:spcBef>
              <a:defRPr/>
            </a:pPr>
            <a:endParaRPr lang="en-US" sz="2250" b="1">
              <a:solidFill>
                <a:srgbClr val="002C5F"/>
              </a:solidFill>
              <a:cs typeface="Arial" charset="0"/>
            </a:endParaRPr>
          </a:p>
        </p:txBody>
      </p:sp>
      <p:sp>
        <p:nvSpPr>
          <p:cNvPr id="3" name="Content Placeholder 2"/>
          <p:cNvSpPr>
            <a:spLocks noGrp="1"/>
          </p:cNvSpPr>
          <p:nvPr>
            <p:ph idx="1"/>
          </p:nvPr>
        </p:nvSpPr>
        <p:spPr>
          <a:xfrm>
            <a:off x="838200" y="971550"/>
            <a:ext cx="7848600" cy="3888486"/>
          </a:xfrm>
        </p:spPr>
        <p:txBody>
          <a:bodyPr>
            <a:normAutofit/>
          </a:bodyPr>
          <a:lstStyle>
            <a:lvl1pPr>
              <a:defRPr sz="2100" b="1"/>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67D61F6-882C-EE3D-00DA-3CB9AA720BF7}"/>
              </a:ext>
            </a:extLst>
          </p:cNvPr>
          <p:cNvSpPr>
            <a:spLocks noGrp="1"/>
          </p:cNvSpPr>
          <p:nvPr>
            <p:ph type="sldNum" sz="quarter" idx="10"/>
          </p:nvPr>
        </p:nvSpPr>
        <p:spPr/>
        <p:txBody>
          <a:bodyPr/>
          <a:lstStyle>
            <a:lvl1pPr>
              <a:defRPr/>
            </a:lvl1pPr>
          </a:lstStyle>
          <a:p>
            <a:fld id="{35AD65E4-7DF8-485C-8400-859F5539E06B}" type="slidenum">
              <a:rPr lang="en-US" altLang="en-US"/>
              <a:pPr/>
              <a:t>‹#›</a:t>
            </a:fld>
            <a:endParaRPr lang="en-US" altLang="en-US"/>
          </a:p>
        </p:txBody>
      </p:sp>
    </p:spTree>
    <p:extLst>
      <p:ext uri="{BB962C8B-B14F-4D97-AF65-F5344CB8AC3E}">
        <p14:creationId xmlns:p14="http://schemas.microsoft.com/office/powerpoint/2010/main" val="1582573290"/>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513C221-E49F-8367-086F-3422B0D799C7}"/>
              </a:ext>
            </a:extLst>
          </p:cNvPr>
          <p:cNvSpPr>
            <a:spLocks noGrp="1"/>
          </p:cNvSpPr>
          <p:nvPr>
            <p:ph type="dt" sz="half" idx="10"/>
          </p:nvPr>
        </p:nvSpPr>
        <p:spPr>
          <a:xfrm>
            <a:off x="457200" y="4767263"/>
            <a:ext cx="2133600" cy="273844"/>
          </a:xfrm>
          <a:prstGeom prst="rect">
            <a:avLst/>
          </a:prstGeom>
        </p:spPr>
        <p:txBody>
          <a:bodyPr/>
          <a:lstStyle>
            <a:lvl1pPr eaLnBrk="1" hangingPunct="1">
              <a:defRPr>
                <a:solidFill>
                  <a:prstClr val="black"/>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A33F648F-2862-A579-9917-46A769CFE7F6}"/>
              </a:ext>
            </a:extLst>
          </p:cNvPr>
          <p:cNvSpPr>
            <a:spLocks noGrp="1"/>
          </p:cNvSpPr>
          <p:nvPr>
            <p:ph type="ftr" sz="quarter" idx="11"/>
          </p:nvPr>
        </p:nvSpPr>
        <p:spPr>
          <a:xfrm>
            <a:off x="3124200" y="4767263"/>
            <a:ext cx="2895600" cy="273844"/>
          </a:xfrm>
          <a:prstGeom prst="rect">
            <a:avLst/>
          </a:prstGeom>
        </p:spPr>
        <p:txBody>
          <a:bodyPr/>
          <a:lstStyle>
            <a:lvl1pPr eaLnBrk="1" hangingPunct="1">
              <a:defRPr>
                <a:solidFill>
                  <a:prstClr val="black"/>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8D89D1E7-BEF4-FE04-EABC-6450C8D8FBCB}"/>
              </a:ext>
            </a:extLst>
          </p:cNvPr>
          <p:cNvSpPr>
            <a:spLocks noGrp="1"/>
          </p:cNvSpPr>
          <p:nvPr>
            <p:ph type="sldNum" sz="quarter" idx="12"/>
          </p:nvPr>
        </p:nvSpPr>
        <p:spPr/>
        <p:txBody>
          <a:bodyPr/>
          <a:lstStyle>
            <a:lvl1pPr>
              <a:defRPr/>
            </a:lvl1pPr>
          </a:lstStyle>
          <a:p>
            <a:fld id="{9DF7231B-E500-44A1-B189-0B38410DCE45}" type="slidenum">
              <a:rPr lang="en-US" altLang="en-US"/>
              <a:pPr/>
              <a:t>‹#›</a:t>
            </a:fld>
            <a:endParaRPr lang="en-US" altLang="en-US"/>
          </a:p>
        </p:txBody>
      </p:sp>
    </p:spTree>
    <p:extLst>
      <p:ext uri="{BB962C8B-B14F-4D97-AF65-F5344CB8AC3E}">
        <p14:creationId xmlns:p14="http://schemas.microsoft.com/office/powerpoint/2010/main" val="1571949170"/>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AECD0D-CFBB-0083-1B55-B93280A4A04B}"/>
              </a:ext>
            </a:extLst>
          </p:cNvPr>
          <p:cNvSpPr/>
          <p:nvPr userDrawn="1"/>
        </p:nvSpPr>
        <p:spPr>
          <a:xfrm>
            <a:off x="841376" y="969169"/>
            <a:ext cx="7845425" cy="388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a:solidFill>
                <a:prstClr val="white"/>
              </a:solidFill>
            </a:endParaRPr>
          </a:p>
        </p:txBody>
      </p:sp>
      <p:sp>
        <p:nvSpPr>
          <p:cNvPr id="3" name="Content Placeholder 2"/>
          <p:cNvSpPr>
            <a:spLocks noGrp="1"/>
          </p:cNvSpPr>
          <p:nvPr>
            <p:ph sz="half" idx="1"/>
          </p:nvPr>
        </p:nvSpPr>
        <p:spPr>
          <a:xfrm>
            <a:off x="914400" y="1143000"/>
            <a:ext cx="3733800" cy="3600450"/>
          </a:xfrm>
        </p:spPr>
        <p:txBody>
          <a:bodyPr/>
          <a:lstStyle>
            <a:lvl1pPr>
              <a:defRPr sz="1800" b="1">
                <a:solidFill>
                  <a:srgbClr val="002C5F"/>
                </a:solidFill>
              </a:defRPr>
            </a:lvl1pPr>
            <a:lvl2pPr>
              <a:defRPr sz="1500">
                <a:solidFill>
                  <a:srgbClr val="002C5F"/>
                </a:solidFill>
              </a:defRPr>
            </a:lvl2pPr>
            <a:lvl3pPr>
              <a:defRPr sz="1350">
                <a:solidFill>
                  <a:srgbClr val="002C5F"/>
                </a:solidFill>
              </a:defRPr>
            </a:lvl3pPr>
            <a:lvl4pPr>
              <a:defRPr sz="1200">
                <a:solidFill>
                  <a:srgbClr val="002C5F"/>
                </a:solidFill>
              </a:defRPr>
            </a:lvl4pPr>
            <a:lvl5pPr>
              <a:defRPr sz="1200">
                <a:solidFill>
                  <a:srgbClr val="002C5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143000"/>
            <a:ext cx="3730752" cy="3600450"/>
          </a:xfrm>
        </p:spPr>
        <p:txBody>
          <a:bodyPr/>
          <a:lstStyle>
            <a:lvl1pPr>
              <a:defRPr sz="1800" b="1">
                <a:solidFill>
                  <a:srgbClr val="002C5F"/>
                </a:solidFill>
              </a:defRPr>
            </a:lvl1pPr>
            <a:lvl2pPr>
              <a:defRPr sz="1500">
                <a:solidFill>
                  <a:srgbClr val="002C5F"/>
                </a:solidFill>
              </a:defRPr>
            </a:lvl2pPr>
            <a:lvl3pPr>
              <a:defRPr sz="1350">
                <a:solidFill>
                  <a:srgbClr val="002C5F"/>
                </a:solidFill>
              </a:defRPr>
            </a:lvl3pPr>
            <a:lvl4pPr>
              <a:defRPr sz="1200">
                <a:solidFill>
                  <a:srgbClr val="002C5F"/>
                </a:solidFill>
              </a:defRPr>
            </a:lvl4pPr>
            <a:lvl5pPr>
              <a:defRPr sz="1200">
                <a:solidFill>
                  <a:srgbClr val="002C5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9DBDE73-E0A0-2D78-7C2B-B7D6B261EB9B}"/>
              </a:ext>
            </a:extLst>
          </p:cNvPr>
          <p:cNvSpPr>
            <a:spLocks noGrp="1"/>
          </p:cNvSpPr>
          <p:nvPr>
            <p:ph type="sldNum" sz="quarter" idx="10"/>
          </p:nvPr>
        </p:nvSpPr>
        <p:spPr/>
        <p:txBody>
          <a:bodyPr/>
          <a:lstStyle>
            <a:lvl1pPr>
              <a:defRPr/>
            </a:lvl1pPr>
          </a:lstStyle>
          <a:p>
            <a:fld id="{7D3B2F23-C6A5-4A6E-83B8-80B0758BB65D}" type="slidenum">
              <a:rPr lang="en-US" altLang="en-US"/>
              <a:pPr/>
              <a:t>‹#›</a:t>
            </a:fld>
            <a:endParaRPr lang="en-US" altLang="en-US"/>
          </a:p>
        </p:txBody>
      </p:sp>
    </p:spTree>
    <p:extLst>
      <p:ext uri="{BB962C8B-B14F-4D97-AF65-F5344CB8AC3E}">
        <p14:creationId xmlns:p14="http://schemas.microsoft.com/office/powerpoint/2010/main" val="2035170244"/>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5F9C4-219B-4FB6-1530-EA990E3DACD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9237043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32EA4E-6010-0B57-A5E2-DAD47B41DE1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17278652"/>
      </p:ext>
    </p:extLst>
  </p:cSld>
  <p:clrMap bg1="lt1" tx1="dk1" bg2="lt2" tx2="dk2" accent1="accent1" accent2="accent2" accent3="accent3" accent4="accent4" accent5="accent5" accent6="accent6" hlink="hlink" folHlink="folHlink"/>
  <p:sldLayoutIdLst>
    <p:sldLayoutId id="2147483692" r:id="rId1"/>
    <p:sldLayoutId id="2147483695" r:id="rId2"/>
  </p:sldLayoutIdLst>
  <p:hf hdr="0" ftr="0" dt="0"/>
  <p:txStyles>
    <p:titleStyle>
      <a:lvl1pPr algn="l" defTabSz="914400" rtl="0" eaLnBrk="1" latinLnBrk="0" hangingPunct="1">
        <a:lnSpc>
          <a:spcPct val="85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854758-29D1-138D-D750-9D84736A0C89}"/>
              </a:ext>
            </a:extLst>
          </p:cNvPr>
          <p:cNvSpPr>
            <a:spLocks noGrp="1"/>
          </p:cNvSpPr>
          <p:nvPr>
            <p:ph type="body" idx="1"/>
          </p:nvPr>
        </p:nvSpPr>
        <p:spPr>
          <a:xfrm>
            <a:off x="628650" y="1188720"/>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2" name="Slide Number Placeholder 12">
            <a:extLst>
              <a:ext uri="{FF2B5EF4-FFF2-40B4-BE49-F238E27FC236}">
                <a16:creationId xmlns:a16="http://schemas.microsoft.com/office/drawing/2014/main" id="{ACF58855-3F3D-1632-F41D-571BBA6CBD0B}"/>
              </a:ext>
            </a:extLst>
          </p:cNvPr>
          <p:cNvSpPr txBox="1">
            <a:spLocks/>
          </p:cNvSpPr>
          <p:nvPr userDrawn="1"/>
        </p:nvSpPr>
        <p:spPr>
          <a:xfrm>
            <a:off x="6766560" y="4800600"/>
            <a:ext cx="2057400" cy="274637"/>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 ATIA 2024 Conference  |  </a:t>
            </a:r>
            <a:fld id="{3C227BEB-8A3B-F241-A7E1-855E870BE287}" type="slidenum">
              <a:rPr lang="en-US" smtClean="0"/>
              <a:pPr/>
              <a:t>‹#›</a:t>
            </a:fld>
            <a:endParaRPr lang="en-US" dirty="0"/>
          </a:p>
        </p:txBody>
      </p:sp>
    </p:spTree>
    <p:extLst>
      <p:ext uri="{BB962C8B-B14F-4D97-AF65-F5344CB8AC3E}">
        <p14:creationId xmlns:p14="http://schemas.microsoft.com/office/powerpoint/2010/main" val="3635783895"/>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10" r:id="rId3"/>
    <p:sldLayoutId id="2147483712" r:id="rId4"/>
    <p:sldLayoutId id="2147483713" r:id="rId5"/>
    <p:sldLayoutId id="214748371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34847D-53A9-6B81-1651-C8556F7CD1ED}"/>
              </a:ext>
            </a:extLst>
          </p:cNvPr>
          <p:cNvSpPr/>
          <p:nvPr userDrawn="1"/>
        </p:nvSpPr>
        <p:spPr>
          <a:xfrm>
            <a:off x="1" y="0"/>
            <a:ext cx="9144000" cy="51435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309942"/>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716" r:id="rId3"/>
  </p:sldLayoutIdLst>
  <p:hf hdr="0" ftr="0" dt="0"/>
  <p:txStyles>
    <p:titleStyle>
      <a:lvl1pPr algn="l" defTabSz="914400" rtl="0" eaLnBrk="1" latinLnBrk="0" hangingPunct="1">
        <a:lnSpc>
          <a:spcPct val="85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askjan.org/solutions/Air-Purifiers-for-Larger-Spaces.cf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https://askjan.org/solutions/Full-Spectrum-or-Natural-Lighting-Products.cfm" TargetMode="External"/><Relationship Id="rId3" Type="http://schemas.openxmlformats.org/officeDocument/2006/relationships/hyperlink" Target="https://askjan.org/solutions/Air-Purifiers-for-Larger-Spaces.cfm" TargetMode="External"/><Relationship Id="rId7" Type="http://schemas.openxmlformats.org/officeDocument/2006/relationships/hyperlink" Target="https://askjan.org/blogs/jan/2021/05/dealing-with-stress-in-the-workplace-part-2.cf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askjan.org/publications/consultants-corner/vol02iss06.cfm" TargetMode="External"/><Relationship Id="rId5" Type="http://schemas.openxmlformats.org/officeDocument/2006/relationships/hyperlink" Target="https://askjan.org/topics/telework.cfm" TargetMode="External"/><Relationship Id="rId4" Type="http://schemas.openxmlformats.org/officeDocument/2006/relationships/hyperlink" Target="https://askjan.org/articles/9to5.cfm" TargetMode="External"/><Relationship Id="rId9"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hyperlink" Target="https://askjan.org/articles/The-Interactive-Process-And-Service-Providers.cfm" TargetMode="External"/><Relationship Id="rId3" Type="http://schemas.openxmlformats.org/officeDocument/2006/relationships/hyperlink" Target="https://askjan.org/articles/Accommodations-for-Educators-who-are-Deaf-or-Hard-of-Hearing.cfm" TargetMode="External"/><Relationship Id="rId7" Type="http://schemas.openxmlformats.org/officeDocument/2006/relationships/hyperlink" Target="https://askjan.org/blogs/jan/2019/09/choosing-among-options-for-computer-users-with-low-vision.cfm"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askjan.org/blogs/jan/2013/08/It-s-Back-to-School-Time-Accommodating-Educators-with-Disabilities.cfm" TargetMode="External"/><Relationship Id="rId11" Type="http://schemas.openxmlformats.org/officeDocument/2006/relationships/image" Target="../media/image55.png"/><Relationship Id="rId5" Type="http://schemas.openxmlformats.org/officeDocument/2006/relationships/hyperlink" Target="https://askjan.org/topics/Educators.cfm" TargetMode="External"/><Relationship Id="rId10" Type="http://schemas.openxmlformats.org/officeDocument/2006/relationships/hyperlink" Target="https://askjan.org/publications/consultants-corner/Your-Accommodation-Request-Was-Denied-What-Now.cfm" TargetMode="External"/><Relationship Id="rId4" Type="http://schemas.openxmlformats.org/officeDocument/2006/relationships/hyperlink" Target="https://askjan.org/articles/Teleconference-Accessibility-and-Hearing-Keeping-Deaf-and-Hard-of-Hearing-Employees-in-the-Loop.cfm" TargetMode="External"/><Relationship Id="rId9" Type="http://schemas.openxmlformats.org/officeDocument/2006/relationships/hyperlink" Target="https://askjan.org/media/accommrequestltr.cf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atia.org/atia-2024-orlando-ceu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06111-44E0-333A-4836-2EAE5200275A}"/>
              </a:ext>
            </a:extLst>
          </p:cNvPr>
          <p:cNvSpPr>
            <a:spLocks noGrp="1"/>
          </p:cNvSpPr>
          <p:nvPr>
            <p:ph type="ctrTitle" idx="4294967295"/>
          </p:nvPr>
        </p:nvSpPr>
        <p:spPr>
          <a:xfrm>
            <a:off x="365760" y="1920240"/>
            <a:ext cx="6035040" cy="1463040"/>
          </a:xfrm>
          <a:prstGeom prst="rect">
            <a:avLst/>
          </a:prstGeom>
        </p:spPr>
        <p:txBody>
          <a:bodyPr/>
          <a:lstStyle/>
          <a:p>
            <a:r>
              <a:rPr lang="en-US" dirty="0"/>
              <a:t>ATIA 2023 Conference</a:t>
            </a:r>
            <a:br>
              <a:rPr lang="en-US" dirty="0"/>
            </a:br>
            <a:r>
              <a:rPr lang="en-US" dirty="0"/>
              <a:t>January 25 to 27, 2024</a:t>
            </a:r>
            <a:br>
              <a:rPr lang="en-US" dirty="0"/>
            </a:br>
            <a:r>
              <a:rPr lang="en-US" dirty="0"/>
              <a:t>Orlando,</a:t>
            </a:r>
            <a:r>
              <a:rPr lang="en-US" baseline="0" dirty="0"/>
              <a:t> FL + Virtual</a:t>
            </a:r>
            <a:endParaRPr lang="en-US" dirty="0"/>
          </a:p>
        </p:txBody>
      </p:sp>
    </p:spTree>
    <p:extLst>
      <p:ext uri="{BB962C8B-B14F-4D97-AF65-F5344CB8AC3E}">
        <p14:creationId xmlns:p14="http://schemas.microsoft.com/office/powerpoint/2010/main" val="380043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DD24-14C4-CED2-DAB7-431FF45DC364}"/>
              </a:ext>
            </a:extLst>
          </p:cNvPr>
          <p:cNvSpPr>
            <a:spLocks noGrp="1"/>
          </p:cNvSpPr>
          <p:nvPr>
            <p:ph type="ctrTitle"/>
          </p:nvPr>
        </p:nvSpPr>
        <p:spPr/>
        <p:txBody>
          <a:bodyPr/>
          <a:lstStyle/>
          <a:p>
            <a:r>
              <a:rPr lang="en-US" b="1" dirty="0"/>
              <a:t>Auditory Processing Disorder </a:t>
            </a:r>
          </a:p>
        </p:txBody>
      </p:sp>
      <p:pic>
        <p:nvPicPr>
          <p:cNvPr id="4" name="Picture 2">
            <a:extLst>
              <a:ext uri="{FF2B5EF4-FFF2-40B4-BE49-F238E27FC236}">
                <a16:creationId xmlns:a16="http://schemas.microsoft.com/office/drawing/2014/main" id="{9EAD9A97-ED5C-84DF-8853-C1376FBC8BC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35611" y="1188720"/>
            <a:ext cx="3274079" cy="3274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52BD832-FFBA-D4ED-6DED-33EEAC6D9F1C}"/>
              </a:ext>
            </a:extLst>
          </p:cNvPr>
          <p:cNvSpPr>
            <a:spLocks noGrp="1"/>
          </p:cNvSpPr>
          <p:nvPr>
            <p:ph type="body" sz="quarter" idx="10"/>
          </p:nvPr>
        </p:nvSpPr>
        <p:spPr>
          <a:xfrm>
            <a:off x="4191000" y="1297920"/>
            <a:ext cx="4479925" cy="3274080"/>
          </a:xfrm>
        </p:spPr>
        <p:txBody>
          <a:bodyPr/>
          <a:lstStyle/>
          <a:p>
            <a:pPr>
              <a:lnSpc>
                <a:spcPct val="100000"/>
              </a:lnSpc>
            </a:pPr>
            <a:r>
              <a:rPr lang="en-US" altLang="en-US" sz="2200" b="1" dirty="0">
                <a:solidFill>
                  <a:srgbClr val="005192"/>
                </a:solidFill>
              </a:rPr>
              <a:t>JAN Study Example</a:t>
            </a:r>
          </a:p>
          <a:p>
            <a:pPr>
              <a:lnSpc>
                <a:spcPct val="100000"/>
              </a:lnSpc>
            </a:pPr>
            <a:r>
              <a:rPr lang="en-US" altLang="en-US" dirty="0">
                <a:solidFill>
                  <a:srgbClr val="005192"/>
                </a:solidFill>
              </a:rPr>
              <a:t>A university employee with auditory processing disorder requested a high-end FM assistive listening system, which would cost the employer $2,800. The employer contacted JAN looking for cheaper alternatives. </a:t>
            </a:r>
          </a:p>
          <a:p>
            <a:endParaRPr lang="en-US" dirty="0"/>
          </a:p>
        </p:txBody>
      </p:sp>
    </p:spTree>
    <p:extLst>
      <p:ext uri="{BB962C8B-B14F-4D97-AF65-F5344CB8AC3E}">
        <p14:creationId xmlns:p14="http://schemas.microsoft.com/office/powerpoint/2010/main" val="111851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E38C-3678-CF18-B94F-D7C83D266302}"/>
              </a:ext>
            </a:extLst>
          </p:cNvPr>
          <p:cNvSpPr>
            <a:spLocks noGrp="1"/>
          </p:cNvSpPr>
          <p:nvPr>
            <p:ph type="ctrTitle"/>
          </p:nvPr>
        </p:nvSpPr>
        <p:spPr/>
        <p:txBody>
          <a:bodyPr/>
          <a:lstStyle/>
          <a:p>
            <a:r>
              <a:rPr lang="en-US" b="1" dirty="0"/>
              <a:t>Auditory Processing Disorder — Solution </a:t>
            </a:r>
          </a:p>
        </p:txBody>
      </p:sp>
      <p:sp>
        <p:nvSpPr>
          <p:cNvPr id="3" name="Text Placeholder 2">
            <a:extLst>
              <a:ext uri="{FF2B5EF4-FFF2-40B4-BE49-F238E27FC236}">
                <a16:creationId xmlns:a16="http://schemas.microsoft.com/office/drawing/2014/main" id="{3F7527BD-4E92-6119-2D7F-B337C97EB7C3}"/>
              </a:ext>
            </a:extLst>
          </p:cNvPr>
          <p:cNvSpPr>
            <a:spLocks noGrp="1"/>
          </p:cNvSpPr>
          <p:nvPr>
            <p:ph type="body" sz="quarter" idx="10"/>
          </p:nvPr>
        </p:nvSpPr>
        <p:spPr/>
        <p:txBody>
          <a:bodyPr>
            <a:normAutofit/>
          </a:bodyPr>
          <a:lstStyle/>
          <a:p>
            <a:pPr>
              <a:lnSpc>
                <a:spcPct val="100000"/>
              </a:lnSpc>
            </a:pPr>
            <a:r>
              <a:rPr lang="en-US" altLang="en-US" dirty="0">
                <a:solidFill>
                  <a:srgbClr val="005192"/>
                </a:solidFill>
              </a:rPr>
              <a:t>The employer contacted their state AT project and borrowed a Polycom phone that they eventually purchased.</a:t>
            </a:r>
          </a:p>
          <a:p>
            <a:pPr>
              <a:lnSpc>
                <a:spcPct val="100000"/>
              </a:lnSpc>
            </a:pPr>
            <a:endParaRPr lang="en-US" altLang="en-US" dirty="0">
              <a:solidFill>
                <a:srgbClr val="005192"/>
              </a:solidFill>
            </a:endParaRPr>
          </a:p>
          <a:p>
            <a:pPr>
              <a:lnSpc>
                <a:spcPct val="100000"/>
              </a:lnSpc>
            </a:pPr>
            <a:endParaRPr lang="en-US" altLang="en-US" dirty="0">
              <a:solidFill>
                <a:srgbClr val="005192"/>
              </a:solidFill>
            </a:endParaRPr>
          </a:p>
          <a:p>
            <a:pPr>
              <a:lnSpc>
                <a:spcPct val="100000"/>
              </a:lnSpc>
            </a:pPr>
            <a:endParaRPr lang="en-US" altLang="en-US" dirty="0">
              <a:solidFill>
                <a:srgbClr val="005192"/>
              </a:solidFill>
            </a:endParaRPr>
          </a:p>
          <a:p>
            <a:pPr>
              <a:lnSpc>
                <a:spcPct val="100000"/>
              </a:lnSpc>
              <a:defRPr/>
            </a:pPr>
            <a:r>
              <a:rPr lang="en-US" altLang="en-US" sz="2200" b="1" dirty="0">
                <a:solidFill>
                  <a:srgbClr val="005192"/>
                </a:solidFill>
              </a:rPr>
              <a:t>Cost:</a:t>
            </a:r>
            <a:r>
              <a:rPr lang="en-US" altLang="en-US" b="1" dirty="0">
                <a:solidFill>
                  <a:srgbClr val="005192"/>
                </a:solidFill>
              </a:rPr>
              <a:t> </a:t>
            </a:r>
            <a:r>
              <a:rPr lang="en-US" altLang="en-US" dirty="0">
                <a:solidFill>
                  <a:srgbClr val="005192"/>
                </a:solidFill>
              </a:rPr>
              <a:t>$100</a:t>
            </a:r>
          </a:p>
          <a:p>
            <a:pPr algn="l" eaLnBrk="1" hangingPunct="1">
              <a:lnSpc>
                <a:spcPct val="100000"/>
              </a:lnSpc>
              <a:defRPr/>
            </a:pPr>
            <a:endParaRPr lang="en-US" altLang="en-US" sz="800" b="1" dirty="0">
              <a:solidFill>
                <a:srgbClr val="CC3300"/>
              </a:solidFill>
            </a:endParaRPr>
          </a:p>
          <a:p>
            <a:pPr algn="l" eaLnBrk="1" hangingPunct="1">
              <a:lnSpc>
                <a:spcPct val="100000"/>
              </a:lnSpc>
              <a:defRPr/>
            </a:pPr>
            <a:r>
              <a:rPr lang="en-US" altLang="en-US" sz="2200" b="1" dirty="0">
                <a:solidFill>
                  <a:srgbClr val="005192"/>
                </a:solidFill>
              </a:rPr>
              <a:t>Benefit:</a:t>
            </a:r>
            <a:r>
              <a:rPr lang="en-US" altLang="en-US" b="1" dirty="0">
                <a:solidFill>
                  <a:srgbClr val="005192"/>
                </a:solidFill>
              </a:rPr>
              <a:t> </a:t>
            </a:r>
            <a:r>
              <a:rPr lang="en-US" altLang="en-US" dirty="0">
                <a:solidFill>
                  <a:srgbClr val="005192"/>
                </a:solidFill>
              </a:rPr>
              <a:t>Retained an experienced employee.</a:t>
            </a:r>
          </a:p>
          <a:p>
            <a:endParaRPr lang="en-US" dirty="0"/>
          </a:p>
        </p:txBody>
      </p:sp>
      <p:pic>
        <p:nvPicPr>
          <p:cNvPr id="4" name="Picture 7">
            <a:extLst>
              <a:ext uri="{FF2B5EF4-FFF2-40B4-BE49-F238E27FC236}">
                <a16:creationId xmlns:a16="http://schemas.microsoft.com/office/drawing/2014/main" id="{5DB0AC5F-1DED-936B-1A11-942738DC267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9219" y="1921790"/>
            <a:ext cx="3865470" cy="233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87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04-302F-ABA5-37F7-6C590A7BE577}"/>
              </a:ext>
            </a:extLst>
          </p:cNvPr>
          <p:cNvSpPr>
            <a:spLocks noGrp="1"/>
          </p:cNvSpPr>
          <p:nvPr>
            <p:ph type="ctrTitle"/>
          </p:nvPr>
        </p:nvSpPr>
        <p:spPr/>
        <p:txBody>
          <a:bodyPr/>
          <a:lstStyle/>
          <a:p>
            <a:r>
              <a:rPr lang="en-US" b="1" dirty="0"/>
              <a:t>Vision Impairment</a:t>
            </a:r>
          </a:p>
        </p:txBody>
      </p:sp>
      <p:sp>
        <p:nvSpPr>
          <p:cNvPr id="3" name="Text Placeholder 2">
            <a:extLst>
              <a:ext uri="{FF2B5EF4-FFF2-40B4-BE49-F238E27FC236}">
                <a16:creationId xmlns:a16="http://schemas.microsoft.com/office/drawing/2014/main" id="{6B4EA9CE-E704-D0D6-47B0-869DB227CF6E}"/>
              </a:ext>
            </a:extLst>
          </p:cNvPr>
          <p:cNvSpPr>
            <a:spLocks noGrp="1"/>
          </p:cNvSpPr>
          <p:nvPr>
            <p:ph type="body" sz="quarter" idx="10"/>
          </p:nvPr>
        </p:nvSpPr>
        <p:spPr>
          <a:xfrm>
            <a:off x="457200" y="1188720"/>
            <a:ext cx="4114800" cy="3383280"/>
          </a:xfrm>
        </p:spPr>
        <p:txBody>
          <a:bodyPr/>
          <a:lstStyle/>
          <a:p>
            <a:pPr marL="90488" indent="-90488">
              <a:lnSpc>
                <a:spcPct val="100000"/>
              </a:lnSpc>
              <a:buNone/>
            </a:pPr>
            <a:r>
              <a:rPr lang="en-US" altLang="en-US" sz="2200" b="1" dirty="0">
                <a:solidFill>
                  <a:srgbClr val="005192"/>
                </a:solidFill>
              </a:rPr>
              <a:t>JAN Study Example</a:t>
            </a:r>
          </a:p>
          <a:p>
            <a:pPr marL="0" indent="0">
              <a:lnSpc>
                <a:spcPct val="100000"/>
              </a:lnSpc>
              <a:buNone/>
            </a:pPr>
            <a:r>
              <a:rPr lang="en-US" sz="1800" dirty="0">
                <a:solidFill>
                  <a:srgbClr val="005192"/>
                </a:solidFill>
              </a:rPr>
              <a:t>An educational social worker with a vision impairment was having difficulty keeping up with case documentation due to screen reader issues and possible need for scripting. The administration wanted the employee to be fully independent. </a:t>
            </a:r>
          </a:p>
          <a:p>
            <a:pPr marL="0" indent="0">
              <a:lnSpc>
                <a:spcPct val="100000"/>
              </a:lnSpc>
              <a:buNone/>
            </a:pPr>
            <a:r>
              <a:rPr lang="en-US" sz="1800" dirty="0">
                <a:solidFill>
                  <a:srgbClr val="005192"/>
                </a:solidFill>
              </a:rPr>
              <a:t>The employee did have a qualified reader/scribe, but they weren’t always available. </a:t>
            </a:r>
          </a:p>
        </p:txBody>
      </p:sp>
      <p:pic>
        <p:nvPicPr>
          <p:cNvPr id="12" name="Picture 11">
            <a:extLst>
              <a:ext uri="{FF2B5EF4-FFF2-40B4-BE49-F238E27FC236}">
                <a16:creationId xmlns:a16="http://schemas.microsoft.com/office/drawing/2014/main" id="{3D8B793E-27B5-41C9-88A7-B3F2BB3CFF30}"/>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90052" y="1188720"/>
            <a:ext cx="4096085" cy="3206954"/>
          </a:xfrm>
          <a:prstGeom prst="rect">
            <a:avLst/>
          </a:prstGeom>
        </p:spPr>
      </p:pic>
    </p:spTree>
    <p:extLst>
      <p:ext uri="{BB962C8B-B14F-4D97-AF65-F5344CB8AC3E}">
        <p14:creationId xmlns:p14="http://schemas.microsoft.com/office/powerpoint/2010/main" val="10594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04-302F-ABA5-37F7-6C590A7BE577}"/>
              </a:ext>
            </a:extLst>
          </p:cNvPr>
          <p:cNvSpPr>
            <a:spLocks noGrp="1"/>
          </p:cNvSpPr>
          <p:nvPr>
            <p:ph type="ctrTitle"/>
          </p:nvPr>
        </p:nvSpPr>
        <p:spPr/>
        <p:txBody>
          <a:bodyPr/>
          <a:lstStyle/>
          <a:p>
            <a:r>
              <a:rPr lang="en-US" b="1" dirty="0"/>
              <a:t>Vision impairment — Solution </a:t>
            </a:r>
          </a:p>
        </p:txBody>
      </p:sp>
      <p:sp>
        <p:nvSpPr>
          <p:cNvPr id="3" name="Text Placeholder 2">
            <a:extLst>
              <a:ext uri="{FF2B5EF4-FFF2-40B4-BE49-F238E27FC236}">
                <a16:creationId xmlns:a16="http://schemas.microsoft.com/office/drawing/2014/main" id="{6B4EA9CE-E704-D0D6-47B0-869DB227CF6E}"/>
              </a:ext>
            </a:extLst>
          </p:cNvPr>
          <p:cNvSpPr>
            <a:spLocks noGrp="1"/>
          </p:cNvSpPr>
          <p:nvPr>
            <p:ph type="body" sz="quarter" idx="10"/>
          </p:nvPr>
        </p:nvSpPr>
        <p:spPr>
          <a:xfrm>
            <a:off x="457200" y="1188720"/>
            <a:ext cx="6248400" cy="2628900"/>
          </a:xfrm>
        </p:spPr>
        <p:txBody>
          <a:bodyPr>
            <a:normAutofit/>
          </a:bodyPr>
          <a:lstStyle/>
          <a:p>
            <a:pPr marL="0" indent="0">
              <a:lnSpc>
                <a:spcPct val="100000"/>
              </a:lnSpc>
              <a:buNone/>
            </a:pPr>
            <a:r>
              <a:rPr lang="en-US" dirty="0">
                <a:solidFill>
                  <a:srgbClr val="005192"/>
                </a:solidFill>
              </a:rPr>
              <a:t>During their JAN consultation, the employer learned about assistive technology, specifically the Aira.io desktop app, which provides sighted visual aid over a computer VPN. They also discussed the Aira.io app, which is used over a smartphone. </a:t>
            </a:r>
          </a:p>
          <a:p>
            <a:pPr marL="0" indent="0">
              <a:lnSpc>
                <a:spcPct val="100000"/>
              </a:lnSpc>
              <a:buNone/>
            </a:pPr>
            <a:r>
              <a:rPr lang="en-US" dirty="0">
                <a:solidFill>
                  <a:srgbClr val="005192"/>
                </a:solidFill>
              </a:rPr>
              <a:t>Scripting was discussed, and a referral to their state commission for the blind was provided. </a:t>
            </a:r>
          </a:p>
        </p:txBody>
      </p:sp>
      <p:pic>
        <p:nvPicPr>
          <p:cNvPr id="10" name="Picture 9">
            <a:extLst>
              <a:ext uri="{FF2B5EF4-FFF2-40B4-BE49-F238E27FC236}">
                <a16:creationId xmlns:a16="http://schemas.microsoft.com/office/drawing/2014/main" id="{13FD114E-0352-E985-C682-0A3DB033F3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5904" y="998601"/>
            <a:ext cx="1737360" cy="3626739"/>
          </a:xfrm>
          <a:prstGeom prst="rect">
            <a:avLst/>
          </a:prstGeom>
        </p:spPr>
      </p:pic>
    </p:spTree>
    <p:extLst>
      <p:ext uri="{BB962C8B-B14F-4D97-AF65-F5344CB8AC3E}">
        <p14:creationId xmlns:p14="http://schemas.microsoft.com/office/powerpoint/2010/main" val="137418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2EAA-61BB-DFA7-A75E-249D654E2BE6}"/>
              </a:ext>
            </a:extLst>
          </p:cNvPr>
          <p:cNvSpPr>
            <a:spLocks noGrp="1"/>
          </p:cNvSpPr>
          <p:nvPr>
            <p:ph type="ctrTitle"/>
          </p:nvPr>
        </p:nvSpPr>
        <p:spPr/>
        <p:txBody>
          <a:bodyPr/>
          <a:lstStyle/>
          <a:p>
            <a:r>
              <a:rPr lang="en-US" b="1" dirty="0"/>
              <a:t>Arthritis</a:t>
            </a:r>
          </a:p>
        </p:txBody>
      </p:sp>
      <p:sp>
        <p:nvSpPr>
          <p:cNvPr id="3" name="Text Placeholder 2">
            <a:extLst>
              <a:ext uri="{FF2B5EF4-FFF2-40B4-BE49-F238E27FC236}">
                <a16:creationId xmlns:a16="http://schemas.microsoft.com/office/drawing/2014/main" id="{BD3273F9-EAFA-C72D-54D5-023E2311F47E}"/>
              </a:ext>
            </a:extLst>
          </p:cNvPr>
          <p:cNvSpPr>
            <a:spLocks noGrp="1"/>
          </p:cNvSpPr>
          <p:nvPr>
            <p:ph type="body" sz="quarter" idx="10"/>
          </p:nvPr>
        </p:nvSpPr>
        <p:spPr>
          <a:xfrm>
            <a:off x="3244132" y="1303020"/>
            <a:ext cx="5426793" cy="3268980"/>
          </a:xfrm>
        </p:spPr>
        <p:txBody>
          <a:bodyPr/>
          <a:lstStyle/>
          <a:p>
            <a:pPr>
              <a:lnSpc>
                <a:spcPct val="100000"/>
              </a:lnSpc>
            </a:pPr>
            <a:r>
              <a:rPr lang="en-US" altLang="en-US" sz="2200" b="1" dirty="0">
                <a:solidFill>
                  <a:srgbClr val="005192"/>
                </a:solidFill>
              </a:rPr>
              <a:t>JAN Study Example</a:t>
            </a:r>
          </a:p>
          <a:p>
            <a:pPr>
              <a:lnSpc>
                <a:spcPct val="100000"/>
              </a:lnSpc>
            </a:pPr>
            <a:r>
              <a:rPr lang="en-US" altLang="en-US" dirty="0">
                <a:solidFill>
                  <a:srgbClr val="005192"/>
                </a:solidFill>
              </a:rPr>
              <a:t>An educator with arthritis was having trouble accessing their workstation. The employee requested a treadmill desk as an accommodation. The employer contacted JAN regarding their obligation to provide the requested accommodation, as this would be thousands of dollars. </a:t>
            </a:r>
          </a:p>
          <a:p>
            <a:endParaRPr lang="en-US" dirty="0"/>
          </a:p>
        </p:txBody>
      </p:sp>
      <p:pic>
        <p:nvPicPr>
          <p:cNvPr id="4" name="Picture 2">
            <a:extLst>
              <a:ext uri="{FF2B5EF4-FFF2-40B4-BE49-F238E27FC236}">
                <a16:creationId xmlns:a16="http://schemas.microsoft.com/office/drawing/2014/main" id="{F0C8BB49-541E-99AC-5D9D-4E98814A499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295" r="10844" b="-3"/>
          <a:stretch/>
        </p:blipFill>
        <p:spPr bwMode="auto">
          <a:xfrm>
            <a:off x="21" y="1103940"/>
            <a:ext cx="2748256" cy="36588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63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8EFC-5BA2-43B9-17DA-2470A50A896D}"/>
              </a:ext>
            </a:extLst>
          </p:cNvPr>
          <p:cNvSpPr>
            <a:spLocks noGrp="1"/>
          </p:cNvSpPr>
          <p:nvPr>
            <p:ph type="ctrTitle"/>
          </p:nvPr>
        </p:nvSpPr>
        <p:spPr/>
        <p:txBody>
          <a:bodyPr/>
          <a:lstStyle/>
          <a:p>
            <a:r>
              <a:rPr lang="en-US" b="1" dirty="0"/>
              <a:t>Arthritis — Solution </a:t>
            </a:r>
          </a:p>
        </p:txBody>
      </p:sp>
      <p:sp>
        <p:nvSpPr>
          <p:cNvPr id="3" name="Text Placeholder 2">
            <a:extLst>
              <a:ext uri="{FF2B5EF4-FFF2-40B4-BE49-F238E27FC236}">
                <a16:creationId xmlns:a16="http://schemas.microsoft.com/office/drawing/2014/main" id="{8AC3FA14-7F13-F1F9-15C8-62075A3E13BB}"/>
              </a:ext>
            </a:extLst>
          </p:cNvPr>
          <p:cNvSpPr>
            <a:spLocks noGrp="1"/>
          </p:cNvSpPr>
          <p:nvPr>
            <p:ph type="body" sz="quarter" idx="10"/>
          </p:nvPr>
        </p:nvSpPr>
        <p:spPr>
          <a:xfrm>
            <a:off x="457201" y="1188720"/>
            <a:ext cx="6560820" cy="2932696"/>
          </a:xfrm>
        </p:spPr>
        <p:txBody>
          <a:bodyPr>
            <a:normAutofit/>
          </a:bodyPr>
          <a:lstStyle/>
          <a:p>
            <a:pPr marL="0" indent="0">
              <a:lnSpc>
                <a:spcPct val="100000"/>
              </a:lnSpc>
            </a:pPr>
            <a:r>
              <a:rPr lang="en-US" altLang="en-US" b="0" dirty="0"/>
              <a:t>The employer purchased an adjustable desk and chair.</a:t>
            </a:r>
          </a:p>
          <a:p>
            <a:pPr marL="0" indent="0">
              <a:lnSpc>
                <a:spcPct val="100000"/>
              </a:lnSpc>
            </a:pPr>
            <a:endParaRPr lang="en-US" altLang="en-US" dirty="0"/>
          </a:p>
          <a:p>
            <a:pPr marL="0" indent="0">
              <a:lnSpc>
                <a:spcPct val="100000"/>
              </a:lnSpc>
            </a:pPr>
            <a:endParaRPr lang="en-US" altLang="en-US" dirty="0"/>
          </a:p>
          <a:p>
            <a:pPr>
              <a:lnSpc>
                <a:spcPct val="100000"/>
              </a:lnSpc>
              <a:defRPr/>
            </a:pPr>
            <a:r>
              <a:rPr lang="en-US" altLang="en-US" sz="2200" b="1" dirty="0">
                <a:solidFill>
                  <a:srgbClr val="005192"/>
                </a:solidFill>
              </a:rPr>
              <a:t>Cost: </a:t>
            </a:r>
            <a:r>
              <a:rPr lang="en-US" altLang="en-US" dirty="0"/>
              <a:t>$3,000</a:t>
            </a:r>
          </a:p>
          <a:p>
            <a:pPr algn="l" eaLnBrk="1" hangingPunct="1">
              <a:lnSpc>
                <a:spcPct val="100000"/>
              </a:lnSpc>
              <a:defRPr/>
            </a:pPr>
            <a:endParaRPr lang="en-US" altLang="en-US" sz="800" b="1" dirty="0">
              <a:solidFill>
                <a:srgbClr val="CC3300"/>
              </a:solidFill>
            </a:endParaRPr>
          </a:p>
          <a:p>
            <a:pPr algn="l" eaLnBrk="1" hangingPunct="1">
              <a:lnSpc>
                <a:spcPct val="100000"/>
              </a:lnSpc>
              <a:defRPr/>
            </a:pPr>
            <a:r>
              <a:rPr lang="en-US" altLang="en-US" sz="2200" b="1" dirty="0">
                <a:solidFill>
                  <a:srgbClr val="005192"/>
                </a:solidFill>
              </a:rPr>
              <a:t>Benefit: </a:t>
            </a:r>
            <a:r>
              <a:rPr lang="en-US" altLang="en-US" dirty="0"/>
              <a:t>“The employee is comfortable, feels supported, and medical issues aren't aggravated to the point they can't work.”</a:t>
            </a:r>
          </a:p>
        </p:txBody>
      </p:sp>
      <p:pic>
        <p:nvPicPr>
          <p:cNvPr id="4" name="Picture 7">
            <a:extLst>
              <a:ext uri="{FF2B5EF4-FFF2-40B4-BE49-F238E27FC236}">
                <a16:creationId xmlns:a16="http://schemas.microsoft.com/office/drawing/2014/main" id="{F79A6CE6-F427-EE91-C69F-FC4B2428038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56516" y="1287888"/>
            <a:ext cx="2187484" cy="283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53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C3C5-3294-07D3-EB90-597DB0CAD3C0}"/>
              </a:ext>
            </a:extLst>
          </p:cNvPr>
          <p:cNvSpPr>
            <a:spLocks noGrp="1"/>
          </p:cNvSpPr>
          <p:nvPr>
            <p:ph type="ctrTitle"/>
          </p:nvPr>
        </p:nvSpPr>
        <p:spPr/>
        <p:txBody>
          <a:bodyPr/>
          <a:lstStyle/>
          <a:p>
            <a:r>
              <a:rPr lang="en-US" altLang="en-US" b="1" dirty="0"/>
              <a:t>Dyslexia — Situation &amp; Solution </a:t>
            </a:r>
            <a:endParaRPr lang="en-US" b="1" dirty="0"/>
          </a:p>
        </p:txBody>
      </p:sp>
      <p:sp>
        <p:nvSpPr>
          <p:cNvPr id="79874" name="Content Placeholder 2">
            <a:extLst>
              <a:ext uri="{FF2B5EF4-FFF2-40B4-BE49-F238E27FC236}">
                <a16:creationId xmlns:a16="http://schemas.microsoft.com/office/drawing/2014/main" id="{72BE2671-5016-DB63-5FD3-FF16D3524DB2}"/>
              </a:ext>
            </a:extLst>
          </p:cNvPr>
          <p:cNvSpPr>
            <a:spLocks noGrp="1"/>
          </p:cNvSpPr>
          <p:nvPr>
            <p:ph type="body" sz="quarter" idx="10"/>
          </p:nvPr>
        </p:nvSpPr>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 university employee with dyslexia requested their supervisor proofread all their emails and reports. The employer didn’t think this was practical and called JAN seeking other ideas. </a:t>
            </a:r>
          </a:p>
          <a:p>
            <a:pPr algn="l" eaLnBrk="1" hangingPunct="1">
              <a:lnSpc>
                <a:spcPct val="100000"/>
              </a:lnSpc>
            </a:pPr>
            <a:endParaRPr lang="en-US" altLang="en-US" dirty="0"/>
          </a:p>
          <a:p>
            <a:pPr algn="l" eaLnBrk="1" hangingPunct="1">
              <a:lnSpc>
                <a:spcPct val="100000"/>
              </a:lnSpc>
            </a:pPr>
            <a:r>
              <a:rPr lang="en-US" altLang="en-US" sz="2200" b="1" dirty="0">
                <a:solidFill>
                  <a:srgbClr val="005192"/>
                </a:solidFill>
              </a:rPr>
              <a:t>Accommodation</a:t>
            </a:r>
          </a:p>
          <a:p>
            <a:pPr>
              <a:lnSpc>
                <a:spcPct val="100000"/>
              </a:lnSpc>
            </a:pPr>
            <a:r>
              <a:rPr lang="en-US" altLang="en-US" sz="2000" b="0" dirty="0"/>
              <a:t>After discussing software options for writing, reporting, and documenting with a JAN consultant, the employer implemented software they already owned. </a:t>
            </a:r>
          </a:p>
          <a:p>
            <a:pPr algn="l" eaLnBrk="1" hangingPunct="1"/>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62F7-6B30-4FAF-B0EE-CF1992E5F244}"/>
              </a:ext>
            </a:extLst>
          </p:cNvPr>
          <p:cNvSpPr>
            <a:spLocks noGrp="1"/>
          </p:cNvSpPr>
          <p:nvPr>
            <p:ph type="ctrTitle"/>
          </p:nvPr>
        </p:nvSpPr>
        <p:spPr/>
        <p:txBody>
          <a:bodyPr/>
          <a:lstStyle/>
          <a:p>
            <a:r>
              <a:rPr lang="en-US" b="1" dirty="0"/>
              <a:t>Attention Deficit/Hyperactivity Disorder</a:t>
            </a:r>
          </a:p>
        </p:txBody>
      </p:sp>
      <p:sp>
        <p:nvSpPr>
          <p:cNvPr id="82946" name="Content Placeholder 2">
            <a:extLst>
              <a:ext uri="{FF2B5EF4-FFF2-40B4-BE49-F238E27FC236}">
                <a16:creationId xmlns:a16="http://schemas.microsoft.com/office/drawing/2014/main" id="{BE00720B-576E-246B-6BC8-C59A5D7B3BA0}"/>
              </a:ext>
            </a:extLst>
          </p:cNvPr>
          <p:cNvSpPr>
            <a:spLocks noGrp="1"/>
          </p:cNvSpPr>
          <p:nvPr>
            <p:ph type="body" sz="quarter" idx="10"/>
          </p:nvPr>
        </p:nvSpPr>
        <p:spPr>
          <a:xfrm>
            <a:off x="457200" y="1188719"/>
            <a:ext cx="5135880" cy="3554753"/>
          </a:xfrm>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 sixth-grade teacher with ADHD had difficulty finishing paperwork, staying on task, and staying on topic during lessons. They also had difficulty getting to work on time and generally managing time appropriately. </a:t>
            </a:r>
          </a:p>
        </p:txBody>
      </p:sp>
      <p:pic>
        <p:nvPicPr>
          <p:cNvPr id="82949" name="Picture 6">
            <a:extLst>
              <a:ext uri="{FF2B5EF4-FFF2-40B4-BE49-F238E27FC236}">
                <a16:creationId xmlns:a16="http://schemas.microsoft.com/office/drawing/2014/main" id="{ABCD3ED4-669A-3550-EC5F-F5DAD590090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1496" y="1119373"/>
            <a:ext cx="2578894" cy="197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D83A95A-802B-98DF-DF48-8DD298EE704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1496" y="3065416"/>
            <a:ext cx="2517086" cy="167805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2D28-284B-BF7D-76F0-E38AAF599495}"/>
              </a:ext>
            </a:extLst>
          </p:cNvPr>
          <p:cNvSpPr>
            <a:spLocks noGrp="1"/>
          </p:cNvSpPr>
          <p:nvPr>
            <p:ph type="ctrTitle"/>
          </p:nvPr>
        </p:nvSpPr>
        <p:spPr/>
        <p:txBody>
          <a:bodyPr/>
          <a:lstStyle/>
          <a:p>
            <a:r>
              <a:rPr lang="en-US" b="1" dirty="0"/>
              <a:t>Attention Deficit/Hyperactivity Disorder — Solution </a:t>
            </a:r>
          </a:p>
        </p:txBody>
      </p:sp>
      <p:sp>
        <p:nvSpPr>
          <p:cNvPr id="3" name="Text Placeholder 2">
            <a:extLst>
              <a:ext uri="{FF2B5EF4-FFF2-40B4-BE49-F238E27FC236}">
                <a16:creationId xmlns:a16="http://schemas.microsoft.com/office/drawing/2014/main" id="{DF09342D-9788-9187-BE0C-3DED7D4063D0}"/>
              </a:ext>
            </a:extLst>
          </p:cNvPr>
          <p:cNvSpPr>
            <a:spLocks noGrp="1"/>
          </p:cNvSpPr>
          <p:nvPr>
            <p:ph type="body" sz="quarter" idx="10"/>
          </p:nvPr>
        </p:nvSpPr>
        <p:spPr>
          <a:xfrm>
            <a:off x="3870960" y="1188720"/>
            <a:ext cx="4799965" cy="3548818"/>
          </a:xfrm>
        </p:spPr>
        <p:txBody>
          <a:bodyPr>
            <a:normAutofit fontScale="92500"/>
          </a:bodyPr>
          <a:lstStyle/>
          <a:p>
            <a:pPr>
              <a:lnSpc>
                <a:spcPct val="110000"/>
              </a:lnSpc>
            </a:pPr>
            <a:r>
              <a:rPr lang="en-US" altLang="en-US" b="0" dirty="0"/>
              <a:t>The teacher received a computer with calendar software that included time management, scheduling, and planning features. They also utilized a color-coded portable filing system to organize the teaching materials, memos, and reminders. Peer support was also provided. </a:t>
            </a:r>
          </a:p>
          <a:p>
            <a:pPr>
              <a:lnSpc>
                <a:spcPct val="110000"/>
              </a:lnSpc>
            </a:pPr>
            <a:endParaRPr lang="en-US" altLang="en-US" b="0" dirty="0"/>
          </a:p>
          <a:p>
            <a:pPr>
              <a:lnSpc>
                <a:spcPct val="110000"/>
              </a:lnSpc>
              <a:defRPr/>
            </a:pPr>
            <a:r>
              <a:rPr lang="en-US" altLang="en-US" sz="2300" b="1" dirty="0">
                <a:solidFill>
                  <a:srgbClr val="005192"/>
                </a:solidFill>
              </a:rPr>
              <a:t>Cost: </a:t>
            </a:r>
            <a:r>
              <a:rPr lang="en-US" altLang="en-US" dirty="0"/>
              <a:t>$40</a:t>
            </a:r>
          </a:p>
          <a:p>
            <a:pPr>
              <a:lnSpc>
                <a:spcPct val="110000"/>
              </a:lnSpc>
              <a:defRPr/>
            </a:pPr>
            <a:r>
              <a:rPr lang="en-US" altLang="en-US" sz="2300" b="1" dirty="0">
                <a:solidFill>
                  <a:srgbClr val="005192"/>
                </a:solidFill>
              </a:rPr>
              <a:t>Benefit: </a:t>
            </a:r>
            <a:r>
              <a:rPr lang="en-US" altLang="en-US" dirty="0"/>
              <a:t>Retained a valued employee.</a:t>
            </a:r>
          </a:p>
          <a:p>
            <a:endParaRPr lang="en-US" dirty="0"/>
          </a:p>
        </p:txBody>
      </p:sp>
      <p:pic>
        <p:nvPicPr>
          <p:cNvPr id="4" name="Picture 6">
            <a:extLst>
              <a:ext uri="{FF2B5EF4-FFF2-40B4-BE49-F238E27FC236}">
                <a16:creationId xmlns:a16="http://schemas.microsoft.com/office/drawing/2014/main" id="{35941514-CC3F-4B81-A300-656BE4F622A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95409" y="1243320"/>
            <a:ext cx="3274079" cy="32740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4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136C-46AE-6CBA-3C94-1044CAB92151}"/>
              </a:ext>
            </a:extLst>
          </p:cNvPr>
          <p:cNvSpPr>
            <a:spLocks noGrp="1"/>
          </p:cNvSpPr>
          <p:nvPr>
            <p:ph type="ctrTitle"/>
          </p:nvPr>
        </p:nvSpPr>
        <p:spPr/>
        <p:txBody>
          <a:bodyPr/>
          <a:lstStyle/>
          <a:p>
            <a:r>
              <a:rPr lang="en-US" b="1" dirty="0"/>
              <a:t>Emergency Alert</a:t>
            </a:r>
          </a:p>
        </p:txBody>
      </p:sp>
      <p:sp>
        <p:nvSpPr>
          <p:cNvPr id="3" name="Text Placeholder 2">
            <a:extLst>
              <a:ext uri="{FF2B5EF4-FFF2-40B4-BE49-F238E27FC236}">
                <a16:creationId xmlns:a16="http://schemas.microsoft.com/office/drawing/2014/main" id="{E20640F4-2E13-FBED-A1ED-281CFFE33645}"/>
              </a:ext>
            </a:extLst>
          </p:cNvPr>
          <p:cNvSpPr>
            <a:spLocks noGrp="1"/>
          </p:cNvSpPr>
          <p:nvPr>
            <p:ph type="body" sz="quarter" idx="10"/>
          </p:nvPr>
        </p:nvSpPr>
        <p:spPr/>
        <p:txBody>
          <a:bodyPr/>
          <a:lstStyle/>
          <a:p>
            <a:pPr marL="91440" indent="0">
              <a:lnSpc>
                <a:spcPct val="100000"/>
              </a:lnSpc>
              <a:buNone/>
            </a:pPr>
            <a:r>
              <a:rPr lang="en-US" altLang="en-US" sz="2200" b="1" dirty="0">
                <a:solidFill>
                  <a:srgbClr val="005192"/>
                </a:solidFill>
              </a:rPr>
              <a:t>JAN Study Example</a:t>
            </a:r>
          </a:p>
          <a:p>
            <a:pPr marL="91440" indent="0">
              <a:lnSpc>
                <a:spcPct val="100000"/>
              </a:lnSpc>
              <a:buNone/>
            </a:pPr>
            <a:r>
              <a:rPr lang="en-US" dirty="0"/>
              <a:t>A school administrator contacted JAN seeking guidance regarding a teacher who was hard of hearing. The teacher could hear the initial fire alarm and evacuate the class safely but couldn’t hear the announcements indicating it was clear to return inside. </a:t>
            </a:r>
          </a:p>
          <a:p>
            <a:pPr marL="91440" indent="0">
              <a:lnSpc>
                <a:spcPct val="100000"/>
              </a:lnSpc>
              <a:buNone/>
            </a:pPr>
            <a:r>
              <a:rPr lang="en-US" dirty="0"/>
              <a:t>They tried a buddy system, but distance made that hard. A trial period of text alerts, visual cues, and student cues were attempted, but nothing was reliable. The administration wanted the teacher to be alerted to the official announcement in real time. </a:t>
            </a:r>
          </a:p>
        </p:txBody>
      </p:sp>
    </p:spTree>
    <p:extLst>
      <p:ext uri="{BB962C8B-B14F-4D97-AF65-F5344CB8AC3E}">
        <p14:creationId xmlns:p14="http://schemas.microsoft.com/office/powerpoint/2010/main" val="271477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27D-042C-6028-46F4-9A2A1D598AEF}"/>
              </a:ext>
            </a:extLst>
          </p:cNvPr>
          <p:cNvSpPr>
            <a:spLocks noGrp="1"/>
          </p:cNvSpPr>
          <p:nvPr>
            <p:ph type="title"/>
          </p:nvPr>
        </p:nvSpPr>
        <p:spPr>
          <a:xfrm>
            <a:off x="0" y="0"/>
            <a:ext cx="4572000" cy="5143500"/>
          </a:xfrm>
        </p:spPr>
        <p:txBody>
          <a:bodyPr/>
          <a:lstStyle/>
          <a:p>
            <a:pPr algn="ctr"/>
            <a:r>
              <a:rPr lang="en-US" sz="3000" dirty="0"/>
              <a:t>Accommodating Educational Professionals: </a:t>
            </a:r>
            <a:br>
              <a:rPr lang="en-US" sz="3000" dirty="0"/>
            </a:br>
            <a:r>
              <a:rPr lang="en-US" sz="3000" dirty="0"/>
              <a:t>Meeting Workplace Needs with AT</a:t>
            </a:r>
            <a:br>
              <a:rPr lang="en-US" sz="3000" dirty="0"/>
            </a:br>
            <a:r>
              <a:rPr lang="en-US" sz="1200" dirty="0"/>
              <a:t> </a:t>
            </a:r>
            <a:br>
              <a:rPr lang="en-US" sz="3000" dirty="0"/>
            </a:br>
            <a:r>
              <a:rPr lang="en-US" sz="1800" dirty="0"/>
              <a:t>TWA-05</a:t>
            </a:r>
            <a:br>
              <a:rPr lang="en-US" sz="3000" dirty="0"/>
            </a:br>
            <a:r>
              <a:rPr lang="en-US" sz="1800" dirty="0"/>
              <a:t> </a:t>
            </a:r>
            <a:br>
              <a:rPr lang="en-US" sz="3000" dirty="0"/>
            </a:br>
            <a:r>
              <a:rPr lang="en-US" sz="2000" dirty="0"/>
              <a:t>Julie Davis</a:t>
            </a:r>
            <a:br>
              <a:rPr lang="en-US" sz="2000" dirty="0"/>
            </a:br>
            <a:r>
              <a:rPr lang="en-US" sz="2000" dirty="0"/>
              <a:t>Teresa Goddard</a:t>
            </a:r>
            <a:br>
              <a:rPr lang="en-US" sz="2000" dirty="0"/>
            </a:br>
            <a:r>
              <a:rPr lang="en-US" sz="2000" dirty="0"/>
              <a:t>Lisa Mathess</a:t>
            </a:r>
            <a:br>
              <a:rPr lang="en-US" sz="2000" dirty="0"/>
            </a:br>
            <a:br>
              <a:rPr lang="en-US" sz="2000" dirty="0"/>
            </a:br>
            <a:r>
              <a:rPr lang="en-US" sz="2000" dirty="0"/>
              <a:t>Job Accommodation Network</a:t>
            </a:r>
            <a:br>
              <a:rPr lang="en-US" sz="2000" dirty="0"/>
            </a:br>
            <a:r>
              <a:rPr lang="en-US" sz="2000" dirty="0"/>
              <a:t>AskJAN.org</a:t>
            </a:r>
            <a:br>
              <a:rPr lang="en-US" sz="2000" dirty="0"/>
            </a:br>
            <a:r>
              <a:rPr lang="en-US" sz="2000" dirty="0"/>
              <a:t>1-800-526-7234</a:t>
            </a:r>
          </a:p>
        </p:txBody>
      </p:sp>
    </p:spTree>
    <p:extLst>
      <p:ext uri="{BB962C8B-B14F-4D97-AF65-F5344CB8AC3E}">
        <p14:creationId xmlns:p14="http://schemas.microsoft.com/office/powerpoint/2010/main" val="97597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136C-46AE-6CBA-3C94-1044CAB92151}"/>
              </a:ext>
            </a:extLst>
          </p:cNvPr>
          <p:cNvSpPr>
            <a:spLocks noGrp="1"/>
          </p:cNvSpPr>
          <p:nvPr>
            <p:ph type="ctrTitle"/>
          </p:nvPr>
        </p:nvSpPr>
        <p:spPr/>
        <p:txBody>
          <a:bodyPr/>
          <a:lstStyle/>
          <a:p>
            <a:r>
              <a:rPr lang="en-US" b="1" dirty="0"/>
              <a:t>Emergency Alert — Solution </a:t>
            </a:r>
          </a:p>
        </p:txBody>
      </p:sp>
      <p:sp>
        <p:nvSpPr>
          <p:cNvPr id="3" name="Text Placeholder 2">
            <a:extLst>
              <a:ext uri="{FF2B5EF4-FFF2-40B4-BE49-F238E27FC236}">
                <a16:creationId xmlns:a16="http://schemas.microsoft.com/office/drawing/2014/main" id="{E20640F4-2E13-FBED-A1ED-281CFFE33645}"/>
              </a:ext>
            </a:extLst>
          </p:cNvPr>
          <p:cNvSpPr>
            <a:spLocks noGrp="1"/>
          </p:cNvSpPr>
          <p:nvPr>
            <p:ph type="body" sz="quarter" idx="10"/>
          </p:nvPr>
        </p:nvSpPr>
        <p:spPr>
          <a:xfrm>
            <a:off x="457200" y="1188720"/>
            <a:ext cx="8213725" cy="3474720"/>
          </a:xfrm>
        </p:spPr>
        <p:txBody>
          <a:bodyPr>
            <a:normAutofit/>
          </a:bodyPr>
          <a:lstStyle/>
          <a:p>
            <a:pPr marL="91440" indent="0">
              <a:lnSpc>
                <a:spcPct val="100000"/>
              </a:lnSpc>
              <a:buNone/>
            </a:pPr>
            <a:r>
              <a:rPr lang="en-US" dirty="0"/>
              <a:t>JAN discussed creation of a login for </a:t>
            </a:r>
            <a:r>
              <a:rPr lang="en-US" dirty="0" err="1"/>
              <a:t>Streamer.Center</a:t>
            </a:r>
            <a:r>
              <a:rPr lang="en-US" dirty="0"/>
              <a:t> that the teacher and the office making the announcement could both log into. That way the person making the announcement could be transcribed as they verbally made the announcement, and the teacher could visually see the announcement in real time. This approach also enabled other teachers with concerns the ability to log in and see the captioning stream. </a:t>
            </a:r>
          </a:p>
          <a:p>
            <a:pPr marL="91440" indent="0">
              <a:lnSpc>
                <a:spcPct val="100000"/>
              </a:lnSpc>
              <a:buNone/>
            </a:pPr>
            <a:r>
              <a:rPr lang="en-US" dirty="0"/>
              <a:t>All parties preferred this option as it seemed more effective, safe, and reliable in the event of a true emergency. This also enabled independence for the teacher. </a:t>
            </a:r>
          </a:p>
        </p:txBody>
      </p:sp>
    </p:spTree>
    <p:extLst>
      <p:ext uri="{BB962C8B-B14F-4D97-AF65-F5344CB8AC3E}">
        <p14:creationId xmlns:p14="http://schemas.microsoft.com/office/powerpoint/2010/main" val="328847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BE7C-AE2D-F7C4-B514-E1BAA170245B}"/>
              </a:ext>
            </a:extLst>
          </p:cNvPr>
          <p:cNvSpPr>
            <a:spLocks noGrp="1"/>
          </p:cNvSpPr>
          <p:nvPr>
            <p:ph type="ctrTitle"/>
          </p:nvPr>
        </p:nvSpPr>
        <p:spPr/>
        <p:txBody>
          <a:bodyPr/>
          <a:lstStyle/>
          <a:p>
            <a:r>
              <a:rPr lang="en-US" b="1" dirty="0"/>
              <a:t>Diabetes</a:t>
            </a:r>
          </a:p>
        </p:txBody>
      </p:sp>
      <p:sp>
        <p:nvSpPr>
          <p:cNvPr id="86018" name="Content Placeholder 2">
            <a:extLst>
              <a:ext uri="{FF2B5EF4-FFF2-40B4-BE49-F238E27FC236}">
                <a16:creationId xmlns:a16="http://schemas.microsoft.com/office/drawing/2014/main" id="{22B30B9B-17FC-F645-AD80-E358A28205E1}"/>
              </a:ext>
            </a:extLst>
          </p:cNvPr>
          <p:cNvSpPr>
            <a:spLocks noGrp="1"/>
          </p:cNvSpPr>
          <p:nvPr>
            <p:ph type="body" sz="quarter" idx="10"/>
          </p:nvPr>
        </p:nvSpPr>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An employee at a college was having difficulty complying with a dress code rule that required employees to wear shirts tucked in. The employee needed to leave their shirt partially or fully untucked because of the placement of their insulin pump.  The employer did not want to modify the dress code policy to allow untucked shirts.  They expressed concerns about the employee's safety, as they sometimes had to work around machinery.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845E-4F65-A345-9B73-85715281FB36}"/>
              </a:ext>
            </a:extLst>
          </p:cNvPr>
          <p:cNvSpPr>
            <a:spLocks noGrp="1"/>
          </p:cNvSpPr>
          <p:nvPr>
            <p:ph type="ctrTitle"/>
          </p:nvPr>
        </p:nvSpPr>
        <p:spPr/>
        <p:txBody>
          <a:bodyPr/>
          <a:lstStyle/>
          <a:p>
            <a:r>
              <a:rPr lang="en-US" b="1" dirty="0"/>
              <a:t>Diabetes — Solution </a:t>
            </a:r>
          </a:p>
        </p:txBody>
      </p:sp>
      <p:sp>
        <p:nvSpPr>
          <p:cNvPr id="87042" name="Content Placeholder 2">
            <a:extLst>
              <a:ext uri="{FF2B5EF4-FFF2-40B4-BE49-F238E27FC236}">
                <a16:creationId xmlns:a16="http://schemas.microsoft.com/office/drawing/2014/main" id="{747FB27C-33C7-C34E-408D-32F1CBFB5CC0}"/>
              </a:ext>
            </a:extLst>
          </p:cNvPr>
          <p:cNvSpPr>
            <a:spLocks noGrp="1"/>
          </p:cNvSpPr>
          <p:nvPr>
            <p:ph type="body" sz="quarter" idx="10"/>
          </p:nvPr>
        </p:nvSpPr>
        <p:spPr>
          <a:xfrm>
            <a:off x="457200" y="1188720"/>
            <a:ext cx="6009823" cy="3383280"/>
          </a:xfrm>
        </p:spPr>
        <p:txBody>
          <a:bodyPr>
            <a:normAutofit/>
          </a:bodyPr>
          <a:lstStyle/>
          <a:p>
            <a:pPr marL="0" indent="0">
              <a:lnSpc>
                <a:spcPct val="100000"/>
              </a:lnSpc>
            </a:pPr>
            <a:r>
              <a:rPr lang="en-US" altLang="en-US" b="0" dirty="0"/>
              <a:t>A JAN consultant provided information on safety and the ADA as well as information on clothing designed for use with insulin pumps. The employer provided a one-arm/waist harness for the pump.</a:t>
            </a:r>
          </a:p>
          <a:p>
            <a:pPr marL="0" indent="0">
              <a:lnSpc>
                <a:spcPct val="100000"/>
              </a:lnSpc>
            </a:pPr>
            <a:endParaRPr lang="en-US" altLang="en-US" sz="2100" b="0" dirty="0"/>
          </a:p>
          <a:p>
            <a:pPr>
              <a:lnSpc>
                <a:spcPct val="100000"/>
              </a:lnSpc>
              <a:defRPr/>
            </a:pPr>
            <a:r>
              <a:rPr lang="en-US" altLang="en-US" sz="2200" b="1" dirty="0">
                <a:solidFill>
                  <a:srgbClr val="005192"/>
                </a:solidFill>
              </a:rPr>
              <a:t>Cost: </a:t>
            </a:r>
            <a:r>
              <a:rPr lang="en-US" altLang="en-US" dirty="0"/>
              <a:t>Less than $20</a:t>
            </a:r>
          </a:p>
          <a:p>
            <a:pPr algn="l" eaLnBrk="1" hangingPunct="1">
              <a:lnSpc>
                <a:spcPct val="100000"/>
              </a:lnSpc>
              <a:defRPr/>
            </a:pPr>
            <a:r>
              <a:rPr lang="en-US" altLang="en-US" sz="2200" b="1" dirty="0">
                <a:solidFill>
                  <a:srgbClr val="005192"/>
                </a:solidFill>
              </a:rPr>
              <a:t>Benefit: </a:t>
            </a:r>
            <a:r>
              <a:rPr lang="en-US" altLang="en-US" dirty="0"/>
              <a:t>Both the employer's and the employee's needs were met.</a:t>
            </a:r>
          </a:p>
          <a:p>
            <a:pPr marL="0" indent="0"/>
            <a:endParaRPr lang="en-US" altLang="en-US" dirty="0">
              <a:solidFill>
                <a:srgbClr val="CC3300"/>
              </a:solidFill>
            </a:endParaRPr>
          </a:p>
          <a:p>
            <a:pPr marL="0" indent="0"/>
            <a:endParaRPr lang="en-US" altLang="en-US" dirty="0">
              <a:solidFill>
                <a:srgbClr val="253D86"/>
              </a:solidFill>
            </a:endParaRPr>
          </a:p>
        </p:txBody>
      </p:sp>
      <p:pic>
        <p:nvPicPr>
          <p:cNvPr id="3" name="Picture 2">
            <a:extLst>
              <a:ext uri="{FF2B5EF4-FFF2-40B4-BE49-F238E27FC236}">
                <a16:creationId xmlns:a16="http://schemas.microsoft.com/office/drawing/2014/main" id="{10B85EC9-B062-DA7B-66D8-F9718FC8ED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91701" y="1188720"/>
            <a:ext cx="2146222" cy="33832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6A0F-37DF-E892-2F37-A69CEAC44FDD}"/>
              </a:ext>
            </a:extLst>
          </p:cNvPr>
          <p:cNvSpPr>
            <a:spLocks noGrp="1"/>
          </p:cNvSpPr>
          <p:nvPr>
            <p:ph type="ctrTitle"/>
          </p:nvPr>
        </p:nvSpPr>
        <p:spPr>
          <a:xfrm>
            <a:off x="6115050" y="904357"/>
            <a:ext cx="2575635" cy="530726"/>
          </a:xfrm>
        </p:spPr>
        <p:txBody>
          <a:bodyPr vert="horz" lIns="91440" tIns="45720" rIns="91440" bIns="45720" rtlCol="0" anchor="t">
            <a:normAutofit/>
          </a:bodyPr>
          <a:lstStyle/>
          <a:p>
            <a:r>
              <a:rPr lang="en-US" b="1" dirty="0"/>
              <a:t>Assistive Device</a:t>
            </a:r>
          </a:p>
        </p:txBody>
      </p:sp>
      <p:pic>
        <p:nvPicPr>
          <p:cNvPr id="89093" name="Picture 6">
            <a:extLst>
              <a:ext uri="{FF2B5EF4-FFF2-40B4-BE49-F238E27FC236}">
                <a16:creationId xmlns:a16="http://schemas.microsoft.com/office/drawing/2014/main" id="{F5C0C92B-E960-4F3D-3742-B17E9488F424}"/>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16"/>
            <a:ext cx="5585255" cy="514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098" name="Straight Connector 8909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9090" name="Content Placeholder 2">
            <a:extLst>
              <a:ext uri="{FF2B5EF4-FFF2-40B4-BE49-F238E27FC236}">
                <a16:creationId xmlns:a16="http://schemas.microsoft.com/office/drawing/2014/main" id="{1CE560FC-F046-9811-88CC-8CBC764F20C6}"/>
              </a:ext>
            </a:extLst>
          </p:cNvPr>
          <p:cNvSpPr>
            <a:spLocks noGrp="1"/>
          </p:cNvSpPr>
          <p:nvPr>
            <p:ph type="body" sz="quarter" idx="10"/>
          </p:nvPr>
        </p:nvSpPr>
        <p:spPr>
          <a:xfrm>
            <a:off x="5833242" y="1435082"/>
            <a:ext cx="3082158" cy="3444345"/>
          </a:xfrm>
        </p:spPr>
        <p:txBody>
          <a:bodyPr vert="horz" lIns="91440" tIns="45720" rIns="91440" bIns="45720" rtlCol="0">
            <a:noAutofit/>
          </a:bodyPr>
          <a:lstStyle/>
          <a:p>
            <a:pPr>
              <a:lnSpc>
                <a:spcPct val="100000"/>
              </a:lnSpc>
            </a:pPr>
            <a:r>
              <a:rPr lang="en-US" altLang="en-US" b="1" dirty="0">
                <a:solidFill>
                  <a:srgbClr val="005192"/>
                </a:solidFill>
              </a:rPr>
              <a:t>JAN Study Example</a:t>
            </a:r>
          </a:p>
          <a:p>
            <a:pPr>
              <a:lnSpc>
                <a:spcPct val="100000"/>
              </a:lnSpc>
            </a:pPr>
            <a:r>
              <a:rPr lang="en-US" altLang="en-US" sz="1800" dirty="0"/>
              <a:t>An employee at a community college asked for a Bluetooth streamer to assist with access to meetings and trainings and to enhance day-to-day conversation.  The employer wanted to purchase it but also wanted to have some rules for how to keep it from being damaged.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FB7F-9AA5-2154-E0F9-BBE1C7744536}"/>
              </a:ext>
            </a:extLst>
          </p:cNvPr>
          <p:cNvSpPr>
            <a:spLocks noGrp="1"/>
          </p:cNvSpPr>
          <p:nvPr>
            <p:ph type="ctrTitle"/>
          </p:nvPr>
        </p:nvSpPr>
        <p:spPr/>
        <p:txBody>
          <a:bodyPr/>
          <a:lstStyle/>
          <a:p>
            <a:r>
              <a:rPr lang="en-US" b="1" dirty="0"/>
              <a:t>Assistive Device — Solution </a:t>
            </a:r>
          </a:p>
        </p:txBody>
      </p:sp>
      <p:sp>
        <p:nvSpPr>
          <p:cNvPr id="90114" name="Content Placeholder 2">
            <a:extLst>
              <a:ext uri="{FF2B5EF4-FFF2-40B4-BE49-F238E27FC236}">
                <a16:creationId xmlns:a16="http://schemas.microsoft.com/office/drawing/2014/main" id="{EC62339A-0B99-9DFE-1BCD-8C5225C51D77}"/>
              </a:ext>
            </a:extLst>
          </p:cNvPr>
          <p:cNvSpPr>
            <a:spLocks noGrp="1"/>
          </p:cNvSpPr>
          <p:nvPr>
            <p:ph type="body" sz="quarter" idx="10"/>
          </p:nvPr>
        </p:nvSpPr>
        <p:spPr/>
        <p:txBody>
          <a:bodyPr>
            <a:normAutofit/>
          </a:bodyPr>
          <a:lstStyle/>
          <a:p>
            <a:pPr marL="0" indent="0">
              <a:lnSpc>
                <a:spcPct val="100000"/>
              </a:lnSpc>
            </a:pPr>
            <a:r>
              <a:rPr lang="en-US" altLang="en-US" dirty="0"/>
              <a:t>After learning from a JAN consultant about ownership and control of products, the employer’s HR department made the decision to provide an assistive listening device.</a:t>
            </a:r>
          </a:p>
          <a:p>
            <a:pPr marL="0" indent="0">
              <a:lnSpc>
                <a:spcPct val="100000"/>
              </a:lnSpc>
            </a:pPr>
            <a:endParaRPr lang="en-US" altLang="en-US" sz="2100" dirty="0">
              <a:solidFill>
                <a:srgbClr val="002060"/>
              </a:solidFill>
            </a:endParaRPr>
          </a:p>
          <a:p>
            <a:pPr>
              <a:lnSpc>
                <a:spcPct val="100000"/>
              </a:lnSpc>
              <a:defRPr/>
            </a:pPr>
            <a:r>
              <a:rPr lang="en-US" altLang="en-US" sz="2200" b="1" dirty="0">
                <a:solidFill>
                  <a:srgbClr val="005192"/>
                </a:solidFill>
              </a:rPr>
              <a:t>Cost: </a:t>
            </a:r>
            <a:r>
              <a:rPr lang="en-US" altLang="en-US" dirty="0"/>
              <a:t>Less than $1,000</a:t>
            </a:r>
          </a:p>
          <a:p>
            <a:pPr>
              <a:lnSpc>
                <a:spcPct val="100000"/>
              </a:lnSpc>
              <a:defRPr/>
            </a:pPr>
            <a:r>
              <a:rPr lang="en-US" altLang="en-US" sz="2200" b="1" dirty="0">
                <a:solidFill>
                  <a:srgbClr val="005192"/>
                </a:solidFill>
              </a:rPr>
              <a:t>Benefit: </a:t>
            </a:r>
            <a:r>
              <a:rPr lang="en-US" altLang="en-US" dirty="0"/>
              <a:t>The employer reported that the accommodation was extremely effective and resulted in improved worker productivity, morale, and safety, as well as allowed them to save on workers’ compensation costs while retaining a qualified employee. </a:t>
            </a:r>
          </a:p>
          <a:p>
            <a:pPr marL="0" indent="0">
              <a:spcBef>
                <a:spcPct val="0"/>
              </a:spcBef>
            </a:pPr>
            <a:endParaRPr lang="en-US" altLang="en-US" dirty="0">
              <a:solidFill>
                <a:srgbClr val="002060"/>
              </a:solidFill>
            </a:endParaRPr>
          </a:p>
          <a:p>
            <a:pPr marL="0" indent="0"/>
            <a:endParaRPr lang="en-US" altLang="en-US" dirty="0">
              <a:solidFill>
                <a:srgbClr val="253D8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CFA-C8AA-C636-772E-0D3188322D44}"/>
              </a:ext>
            </a:extLst>
          </p:cNvPr>
          <p:cNvSpPr>
            <a:spLocks noGrp="1"/>
          </p:cNvSpPr>
          <p:nvPr>
            <p:ph type="ctrTitle"/>
          </p:nvPr>
        </p:nvSpPr>
        <p:spPr/>
        <p:txBody>
          <a:bodyPr/>
          <a:lstStyle/>
          <a:p>
            <a:r>
              <a:rPr lang="en-US" b="1" dirty="0"/>
              <a:t>Hard of Hearing</a:t>
            </a:r>
          </a:p>
        </p:txBody>
      </p:sp>
      <p:sp>
        <p:nvSpPr>
          <p:cNvPr id="92162" name="Content Placeholder 2">
            <a:extLst>
              <a:ext uri="{FF2B5EF4-FFF2-40B4-BE49-F238E27FC236}">
                <a16:creationId xmlns:a16="http://schemas.microsoft.com/office/drawing/2014/main" id="{C245824B-75F0-3804-5025-7B02581A9145}"/>
              </a:ext>
            </a:extLst>
          </p:cNvPr>
          <p:cNvSpPr>
            <a:spLocks noGrp="1"/>
          </p:cNvSpPr>
          <p:nvPr>
            <p:ph type="body" sz="quarter" idx="10"/>
          </p:nvPr>
        </p:nvSpPr>
        <p:spPr>
          <a:xfrm>
            <a:off x="457201" y="1188720"/>
            <a:ext cx="4114800" cy="3383280"/>
          </a:xfrm>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 teacher with a hearing impairment recently switched jobs and was having difficulty because there were no inclusion aides present to assist as there had been in their previous job. </a:t>
            </a:r>
          </a:p>
        </p:txBody>
      </p:sp>
      <p:pic>
        <p:nvPicPr>
          <p:cNvPr id="92165" name="Picture 6">
            <a:extLst>
              <a:ext uri="{FF2B5EF4-FFF2-40B4-BE49-F238E27FC236}">
                <a16:creationId xmlns:a16="http://schemas.microsoft.com/office/drawing/2014/main" id="{E7D87905-A357-9913-5711-10631D4069AD}"/>
              </a:ext>
              <a:ext uri="{C183D7F6-B498-43B3-948B-1728B52AA6E4}">
                <adec:decorative xmlns:adec="http://schemas.microsoft.com/office/drawing/2017/decorative" val="1"/>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4712908" y="1554480"/>
            <a:ext cx="3973891"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6663-A002-4407-5D02-CB8D912A5283}"/>
              </a:ext>
            </a:extLst>
          </p:cNvPr>
          <p:cNvSpPr>
            <a:spLocks noGrp="1"/>
          </p:cNvSpPr>
          <p:nvPr>
            <p:ph type="ctrTitle"/>
          </p:nvPr>
        </p:nvSpPr>
        <p:spPr/>
        <p:txBody>
          <a:bodyPr/>
          <a:lstStyle/>
          <a:p>
            <a:r>
              <a:rPr lang="en-US" b="1" dirty="0"/>
              <a:t>Hard of Hearing — Solution </a:t>
            </a:r>
          </a:p>
        </p:txBody>
      </p:sp>
      <p:sp>
        <p:nvSpPr>
          <p:cNvPr id="93186" name="Content Placeholder 2">
            <a:extLst>
              <a:ext uri="{FF2B5EF4-FFF2-40B4-BE49-F238E27FC236}">
                <a16:creationId xmlns:a16="http://schemas.microsoft.com/office/drawing/2014/main" id="{6D653FC1-571D-6086-CD48-0057E951E897}"/>
              </a:ext>
            </a:extLst>
          </p:cNvPr>
          <p:cNvSpPr>
            <a:spLocks noGrp="1"/>
          </p:cNvSpPr>
          <p:nvPr>
            <p:ph type="body" sz="quarter" idx="10"/>
          </p:nvPr>
        </p:nvSpPr>
        <p:spPr>
          <a:xfrm>
            <a:off x="457201" y="1188720"/>
            <a:ext cx="4601308" cy="3587022"/>
          </a:xfrm>
        </p:spPr>
        <p:txBody>
          <a:bodyPr>
            <a:normAutofit/>
          </a:bodyPr>
          <a:lstStyle/>
          <a:p>
            <a:pPr marL="0" indent="0">
              <a:lnSpc>
                <a:spcPct val="100000"/>
              </a:lnSpc>
            </a:pPr>
            <a:r>
              <a:rPr lang="en-US" altLang="en-US" dirty="0"/>
              <a:t>The accommodation solution included buying an auditory sciences system, </a:t>
            </a:r>
            <a:br>
              <a:rPr lang="en-US" altLang="en-US" dirty="0"/>
            </a:br>
            <a:r>
              <a:rPr lang="en-US" altLang="en-US" dirty="0"/>
              <a:t>which was effective. </a:t>
            </a:r>
          </a:p>
          <a:p>
            <a:pPr marL="0" indent="0">
              <a:lnSpc>
                <a:spcPct val="100000"/>
              </a:lnSpc>
            </a:pPr>
            <a:endParaRPr lang="en-US" altLang="en-US" dirty="0"/>
          </a:p>
          <a:p>
            <a:pPr algn="l" eaLnBrk="1" hangingPunct="1">
              <a:lnSpc>
                <a:spcPct val="100000"/>
              </a:lnSpc>
              <a:defRPr/>
            </a:pPr>
            <a:r>
              <a:rPr lang="en-US" altLang="en-US" sz="2200" b="1" dirty="0">
                <a:solidFill>
                  <a:srgbClr val="005192"/>
                </a:solidFill>
              </a:rPr>
              <a:t>Cost: </a:t>
            </a:r>
            <a:r>
              <a:rPr lang="en-US" altLang="en-US" dirty="0"/>
              <a:t>$3,000</a:t>
            </a:r>
          </a:p>
          <a:p>
            <a:pPr algn="l" eaLnBrk="1" hangingPunct="1">
              <a:lnSpc>
                <a:spcPct val="100000"/>
              </a:lnSpc>
              <a:defRPr/>
            </a:pPr>
            <a:r>
              <a:rPr lang="en-US" altLang="en-US" sz="2200" b="1" dirty="0">
                <a:solidFill>
                  <a:srgbClr val="005192"/>
                </a:solidFill>
              </a:rPr>
              <a:t>Benefit:</a:t>
            </a:r>
            <a:r>
              <a:rPr lang="en-US" altLang="en-US" sz="2200" dirty="0">
                <a:solidFill>
                  <a:srgbClr val="005192"/>
                </a:solidFill>
              </a:rPr>
              <a:t> The e</a:t>
            </a:r>
            <a:r>
              <a:rPr lang="en-US" altLang="en-US" dirty="0"/>
              <a:t>mployee can work more effectively and better communicate.</a:t>
            </a:r>
          </a:p>
        </p:txBody>
      </p:sp>
      <p:pic>
        <p:nvPicPr>
          <p:cNvPr id="93189" name="Picture 6">
            <a:extLst>
              <a:ext uri="{FF2B5EF4-FFF2-40B4-BE49-F238E27FC236}">
                <a16:creationId xmlns:a16="http://schemas.microsoft.com/office/drawing/2014/main" id="{B9BCE13C-365C-F1D8-EB67-C331CD0798F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8509" y="1577340"/>
            <a:ext cx="3583018"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3800-1C5B-1481-6168-0B3E79F18125}"/>
              </a:ext>
            </a:extLst>
          </p:cNvPr>
          <p:cNvSpPr>
            <a:spLocks noGrp="1"/>
          </p:cNvSpPr>
          <p:nvPr>
            <p:ph type="ctrTitle"/>
          </p:nvPr>
        </p:nvSpPr>
        <p:spPr/>
        <p:txBody>
          <a:bodyPr/>
          <a:lstStyle/>
          <a:p>
            <a:r>
              <a:rPr lang="en-US" b="1" dirty="0"/>
              <a:t>Asthma &amp; Chemical Sensitivity </a:t>
            </a:r>
          </a:p>
        </p:txBody>
      </p:sp>
      <p:sp>
        <p:nvSpPr>
          <p:cNvPr id="95234" name="Content Placeholder 2">
            <a:extLst>
              <a:ext uri="{FF2B5EF4-FFF2-40B4-BE49-F238E27FC236}">
                <a16:creationId xmlns:a16="http://schemas.microsoft.com/office/drawing/2014/main" id="{21C32FD2-D434-FC90-B0BB-EC80BD5646C4}"/>
              </a:ext>
            </a:extLst>
          </p:cNvPr>
          <p:cNvSpPr>
            <a:spLocks noGrp="1"/>
          </p:cNvSpPr>
          <p:nvPr>
            <p:ph type="body" sz="quarter" idx="10"/>
          </p:nvPr>
        </p:nvSpPr>
        <p:spPr/>
        <p:txBody>
          <a:bodyPr/>
          <a:lstStyle/>
          <a:p>
            <a:pPr eaLnBrk="1" hangingPunct="1">
              <a:lnSpc>
                <a:spcPct val="100000"/>
              </a:lnSpc>
            </a:pPr>
            <a:r>
              <a:rPr lang="en-US" altLang="en-US" sz="2200" b="1" dirty="0">
                <a:solidFill>
                  <a:srgbClr val="005192"/>
                </a:solidFill>
              </a:rPr>
              <a:t>JAN Study Example</a:t>
            </a:r>
          </a:p>
          <a:p>
            <a:pPr algn="l">
              <a:lnSpc>
                <a:spcPct val="100000"/>
              </a:lnSpc>
              <a:spcAft>
                <a:spcPts val="900"/>
              </a:spcAft>
            </a:pPr>
            <a:r>
              <a:rPr lang="en-US" altLang="en-US" dirty="0"/>
              <a:t>A technology assistant working for a school district had both asthma and chemical sensitivity. As a result, they were sensitive to fragrances and wanted the district to reduce the employee’s exposure to fragrances, particularly when they were working in classrooms.</a:t>
            </a:r>
          </a:p>
          <a:p>
            <a:pPr algn="l">
              <a:lnSpc>
                <a:spcPct val="100000"/>
              </a:lnSpc>
              <a:spcAft>
                <a:spcPts val="900"/>
              </a:spcAft>
            </a:pPr>
            <a:r>
              <a:rPr lang="en-US" altLang="en-US" dirty="0"/>
              <a:t>The school district was willing to consider accommodations but had concerns about the feasibility of guaranteeing a fragrance-free environment.  They were also concerned about the effectiveness of a fragrance-free policy.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542C-E11E-E744-D75E-27924002A0A9}"/>
              </a:ext>
            </a:extLst>
          </p:cNvPr>
          <p:cNvSpPr>
            <a:spLocks noGrp="1"/>
          </p:cNvSpPr>
          <p:nvPr>
            <p:ph type="ctrTitle"/>
          </p:nvPr>
        </p:nvSpPr>
        <p:spPr/>
        <p:txBody>
          <a:bodyPr/>
          <a:lstStyle/>
          <a:p>
            <a:r>
              <a:rPr kumimoji="0" lang="en-US" sz="2400" b="1" i="0" u="none" strike="noStrike" kern="1200" cap="none" spc="0" normalizeH="0" baseline="0" noProof="0" dirty="0">
                <a:ln>
                  <a:noFill/>
                </a:ln>
                <a:solidFill>
                  <a:srgbClr val="005192"/>
                </a:solidFill>
                <a:effectLst/>
                <a:uLnTx/>
                <a:uFillTx/>
                <a:latin typeface="Calibri" panose="020F0502020204030204" pitchFamily="34" charset="0"/>
                <a:ea typeface="+mj-ea"/>
                <a:cs typeface="Calibri" panose="020F0502020204030204" pitchFamily="34" charset="0"/>
              </a:rPr>
              <a:t>Asthma &amp; Chemical Sensitivity — Solution </a:t>
            </a:r>
            <a:endParaRPr lang="en-US" b="1" dirty="0"/>
          </a:p>
        </p:txBody>
      </p:sp>
      <p:sp>
        <p:nvSpPr>
          <p:cNvPr id="3" name="Text Placeholder 2">
            <a:extLst>
              <a:ext uri="{FF2B5EF4-FFF2-40B4-BE49-F238E27FC236}">
                <a16:creationId xmlns:a16="http://schemas.microsoft.com/office/drawing/2014/main" id="{CBCC7334-8353-38B3-BDD7-C57C44B5A229}"/>
              </a:ext>
            </a:extLst>
          </p:cNvPr>
          <p:cNvSpPr>
            <a:spLocks noGrp="1"/>
          </p:cNvSpPr>
          <p:nvPr>
            <p:ph type="body" sz="quarter" idx="10"/>
          </p:nvPr>
        </p:nvSpPr>
        <p:spPr>
          <a:xfrm>
            <a:off x="457202" y="1188720"/>
            <a:ext cx="3649716" cy="3700370"/>
          </a:xfrm>
        </p:spPr>
        <p:txBody>
          <a:bodyPr>
            <a:normAutofit fontScale="92500"/>
          </a:bodyPr>
          <a:lstStyle/>
          <a:p>
            <a:pPr>
              <a:lnSpc>
                <a:spcPct val="110000"/>
              </a:lnSpc>
            </a:pPr>
            <a:r>
              <a:rPr lang="en-US" altLang="en-US" sz="2200" b="0" dirty="0"/>
              <a:t>The employer made the following accommodations: purchase of a fan, allowing/providing a mask, and posting a notice. </a:t>
            </a:r>
          </a:p>
          <a:p>
            <a:pPr>
              <a:lnSpc>
                <a:spcPct val="110000"/>
              </a:lnSpc>
            </a:pPr>
            <a:endParaRPr lang="en-US" altLang="en-US" sz="2000" b="0" dirty="0"/>
          </a:p>
          <a:p>
            <a:pPr>
              <a:lnSpc>
                <a:spcPct val="110000"/>
              </a:lnSpc>
              <a:defRPr/>
            </a:pPr>
            <a:r>
              <a:rPr lang="en-US" altLang="en-US" sz="2400" b="1" dirty="0">
                <a:solidFill>
                  <a:srgbClr val="005192"/>
                </a:solidFill>
              </a:rPr>
              <a:t>Cost: </a:t>
            </a:r>
            <a:r>
              <a:rPr lang="en-US" altLang="en-US" sz="2200" dirty="0"/>
              <a:t>$200</a:t>
            </a:r>
          </a:p>
          <a:p>
            <a:pPr>
              <a:lnSpc>
                <a:spcPct val="110000"/>
              </a:lnSpc>
              <a:defRPr/>
            </a:pPr>
            <a:r>
              <a:rPr lang="en-US" altLang="en-US" sz="2400" b="1" dirty="0">
                <a:solidFill>
                  <a:srgbClr val="005192"/>
                </a:solidFill>
              </a:rPr>
              <a:t>Benefit: </a:t>
            </a:r>
            <a:r>
              <a:rPr lang="en-US" altLang="en-US" sz="2200" dirty="0"/>
              <a:t>The employer stated, “Yes, this has worked, and there have been no more complaints.”</a:t>
            </a:r>
          </a:p>
          <a:p>
            <a:endParaRPr lang="en-US" dirty="0"/>
          </a:p>
        </p:txBody>
      </p:sp>
      <p:pic>
        <p:nvPicPr>
          <p:cNvPr id="4" name="Picture 3">
            <a:extLst>
              <a:ext uri="{FF2B5EF4-FFF2-40B4-BE49-F238E27FC236}">
                <a16:creationId xmlns:a16="http://schemas.microsoft.com/office/drawing/2014/main" id="{8E48F566-C42E-86D3-BAD8-290E594E9F9F}"/>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79178" y="1188720"/>
            <a:ext cx="2307409" cy="3177036"/>
          </a:xfrm>
          <a:prstGeom prst="rect">
            <a:avLst/>
          </a:prstGeom>
        </p:spPr>
      </p:pic>
      <p:pic>
        <p:nvPicPr>
          <p:cNvPr id="5" name="Picture 4">
            <a:extLst>
              <a:ext uri="{FF2B5EF4-FFF2-40B4-BE49-F238E27FC236}">
                <a16:creationId xmlns:a16="http://schemas.microsoft.com/office/drawing/2014/main" id="{DA3B094A-635B-FA5D-DF04-252F4CB39704}"/>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6558847" y="1188720"/>
            <a:ext cx="2338352" cy="3177036"/>
          </a:xfrm>
          <a:prstGeom prst="rect">
            <a:avLst/>
          </a:prstGeom>
        </p:spPr>
      </p:pic>
    </p:spTree>
    <p:extLst>
      <p:ext uri="{BB962C8B-B14F-4D97-AF65-F5344CB8AC3E}">
        <p14:creationId xmlns:p14="http://schemas.microsoft.com/office/powerpoint/2010/main" val="852417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7FAF3-51C1-CE4E-3421-B05BAE3D3DB5}"/>
              </a:ext>
            </a:extLst>
          </p:cNvPr>
          <p:cNvSpPr>
            <a:spLocks noGrp="1"/>
          </p:cNvSpPr>
          <p:nvPr>
            <p:ph type="ctrTitle"/>
          </p:nvPr>
        </p:nvSpPr>
        <p:spPr/>
        <p:txBody>
          <a:bodyPr/>
          <a:lstStyle/>
          <a:p>
            <a:r>
              <a:rPr lang="en-US" b="1" dirty="0"/>
              <a:t>Additional AT Option</a:t>
            </a:r>
          </a:p>
        </p:txBody>
      </p:sp>
      <p:sp>
        <p:nvSpPr>
          <p:cNvPr id="3" name="Text Placeholder 2">
            <a:extLst>
              <a:ext uri="{FF2B5EF4-FFF2-40B4-BE49-F238E27FC236}">
                <a16:creationId xmlns:a16="http://schemas.microsoft.com/office/drawing/2014/main" id="{D48A28B9-010E-51E0-B1AE-B73BA0AF9558}"/>
              </a:ext>
            </a:extLst>
          </p:cNvPr>
          <p:cNvSpPr>
            <a:spLocks noGrp="1"/>
          </p:cNvSpPr>
          <p:nvPr>
            <p:ph type="body" sz="quarter" idx="10"/>
          </p:nvPr>
        </p:nvSpPr>
        <p:spPr/>
        <p:txBody>
          <a:bodyPr/>
          <a:lstStyle/>
          <a:p>
            <a:endParaRPr lang="en-US" dirty="0"/>
          </a:p>
          <a:p>
            <a:endParaRPr lang="en-US" dirty="0">
              <a:hlinkClick r:id="rId3"/>
            </a:endParaRPr>
          </a:p>
          <a:p>
            <a:pPr marL="91440" indent="0">
              <a:buNone/>
            </a:pPr>
            <a:r>
              <a:rPr lang="en-US" sz="2400" dirty="0"/>
              <a:t>JAN vendor listing:</a:t>
            </a:r>
            <a:endParaRPr lang="en-US" sz="2400" dirty="0">
              <a:solidFill>
                <a:srgbClr val="0064A4"/>
              </a:solidFill>
              <a:hlinkClick r:id="rId3">
                <a:extLst>
                  <a:ext uri="{A12FA001-AC4F-418D-AE19-62706E023703}">
                    <ahyp:hlinkClr xmlns:ahyp="http://schemas.microsoft.com/office/drawing/2018/hyperlinkcolor" val="tx"/>
                  </a:ext>
                </a:extLst>
              </a:hlinkClick>
            </a:endParaRPr>
          </a:p>
          <a:p>
            <a:pPr marL="91440" indent="0">
              <a:buNone/>
            </a:pPr>
            <a:r>
              <a:rPr lang="en-US" sz="2400" dirty="0">
                <a:solidFill>
                  <a:srgbClr val="0076C3"/>
                </a:solidFill>
                <a:cs typeface="Arial" panose="020B0604020202020204" pitchFamily="34" charset="0"/>
                <a:hlinkClick r:id="rId3">
                  <a:extLst>
                    <a:ext uri="{A12FA001-AC4F-418D-AE19-62706E023703}">
                      <ahyp:hlinkClr xmlns:ahyp="http://schemas.microsoft.com/office/drawing/2018/hyperlinkcolor" val="tx"/>
                    </a:ext>
                  </a:extLst>
                </a:hlinkClick>
              </a:rPr>
              <a:t>Air Purifiers for Larger Spaces</a:t>
            </a:r>
            <a:endParaRPr lang="en-US" sz="2400" dirty="0">
              <a:solidFill>
                <a:srgbClr val="0076C3"/>
              </a:solidFill>
              <a:cs typeface="Arial" panose="020B0604020202020204" pitchFamily="34" charset="0"/>
            </a:endParaRPr>
          </a:p>
        </p:txBody>
      </p:sp>
      <p:pic>
        <p:nvPicPr>
          <p:cNvPr id="1026" name="Picture 2">
            <a:extLst>
              <a:ext uri="{FF2B5EF4-FFF2-40B4-BE49-F238E27FC236}">
                <a16:creationId xmlns:a16="http://schemas.microsoft.com/office/drawing/2014/main" id="{ADBFE342-5D12-33F7-8549-2EEF3E822458}"/>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99015" y="1188720"/>
            <a:ext cx="2377440" cy="316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2283D4-D4E4-F542-AB5D-7E9AA04C3FFC}"/>
              </a:ext>
            </a:extLst>
          </p:cNvPr>
          <p:cNvSpPr>
            <a:spLocks noGrp="1"/>
          </p:cNvSpPr>
          <p:nvPr>
            <p:ph type="ctrTitle"/>
          </p:nvPr>
        </p:nvSpPr>
        <p:spPr/>
        <p:txBody>
          <a:bodyPr/>
          <a:lstStyle/>
          <a:p>
            <a:r>
              <a:rPr lang="en-US" dirty="0"/>
              <a:t>Speaker Disclosure</a:t>
            </a:r>
          </a:p>
        </p:txBody>
      </p:sp>
      <p:sp>
        <p:nvSpPr>
          <p:cNvPr id="3" name="Text Placeholder 2">
            <a:extLst>
              <a:ext uri="{FF2B5EF4-FFF2-40B4-BE49-F238E27FC236}">
                <a16:creationId xmlns:a16="http://schemas.microsoft.com/office/drawing/2014/main" id="{4957BFC6-A64E-D0CF-28EB-78B4A1D694EB}"/>
              </a:ext>
            </a:extLst>
          </p:cNvPr>
          <p:cNvSpPr>
            <a:spLocks noGrp="1"/>
          </p:cNvSpPr>
          <p:nvPr>
            <p:ph type="body" sz="quarter" idx="10"/>
          </p:nvPr>
        </p:nvSpPr>
        <p:spPr>
          <a:xfrm>
            <a:off x="457200" y="1188720"/>
            <a:ext cx="8213725" cy="3383280"/>
          </a:xfrm>
        </p:spPr>
        <p:txBody>
          <a:bodyPr/>
          <a:lstStyle/>
          <a:p>
            <a:pPr marL="0" indent="0">
              <a:lnSpc>
                <a:spcPct val="100000"/>
              </a:lnSpc>
              <a:buNone/>
            </a:pPr>
            <a:r>
              <a:rPr lang="en-US" b="1" dirty="0"/>
              <a:t>Julie Davis </a:t>
            </a:r>
            <a:r>
              <a:rPr lang="en-US" dirty="0"/>
              <a:t>has financial relationships to disclose. </a:t>
            </a:r>
            <a:r>
              <a:rPr lang="en-US" i="1" dirty="0"/>
              <a:t>[employment salary]</a:t>
            </a:r>
          </a:p>
          <a:p>
            <a:pPr marL="0" indent="0">
              <a:lnSpc>
                <a:spcPct val="100000"/>
              </a:lnSpc>
              <a:buNone/>
            </a:pPr>
            <a:endParaRPr lang="en-US" i="1" dirty="0"/>
          </a:p>
          <a:p>
            <a:pPr marL="0" indent="0">
              <a:lnSpc>
                <a:spcPct val="100000"/>
              </a:lnSpc>
              <a:buNone/>
            </a:pPr>
            <a:r>
              <a:rPr lang="en-US" b="1" dirty="0"/>
              <a:t>Teresa Goddard </a:t>
            </a:r>
            <a:r>
              <a:rPr lang="en-US" dirty="0"/>
              <a:t>has financial and non-financial relationships to disclose. </a:t>
            </a:r>
            <a:r>
              <a:rPr lang="en-US" i="1" dirty="0"/>
              <a:t>[employment salary &amp; ATIA strand advisor]</a:t>
            </a:r>
          </a:p>
          <a:p>
            <a:pPr marL="0" indent="0">
              <a:lnSpc>
                <a:spcPct val="100000"/>
              </a:lnSpc>
              <a:buNone/>
            </a:pPr>
            <a:endParaRPr lang="en-US" i="1" dirty="0"/>
          </a:p>
          <a:p>
            <a:pPr marL="0" indent="0">
              <a:lnSpc>
                <a:spcPct val="100000"/>
              </a:lnSpc>
              <a:buNone/>
            </a:pPr>
            <a:r>
              <a:rPr lang="en-US" b="1" dirty="0"/>
              <a:t>Lisa Mathess </a:t>
            </a:r>
            <a:r>
              <a:rPr lang="en-US" dirty="0"/>
              <a:t>has financial relationships to disclose. </a:t>
            </a:r>
            <a:r>
              <a:rPr lang="en-US" i="1" dirty="0"/>
              <a:t>[employment salary]</a:t>
            </a:r>
          </a:p>
          <a:p>
            <a:pPr marL="0" indent="0">
              <a:buNone/>
            </a:pPr>
            <a:endParaRPr lang="en-US" i="1" dirty="0"/>
          </a:p>
          <a:p>
            <a:pPr marL="0" indent="0">
              <a:buNone/>
            </a:pPr>
            <a:endParaRPr lang="en-US" i="1" dirty="0"/>
          </a:p>
        </p:txBody>
      </p:sp>
    </p:spTree>
    <p:extLst>
      <p:ext uri="{BB962C8B-B14F-4D97-AF65-F5344CB8AC3E}">
        <p14:creationId xmlns:p14="http://schemas.microsoft.com/office/powerpoint/2010/main" val="3698900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F3D8-BBF7-031F-83C9-F1F1235620A5}"/>
              </a:ext>
            </a:extLst>
          </p:cNvPr>
          <p:cNvSpPr>
            <a:spLocks noGrp="1"/>
          </p:cNvSpPr>
          <p:nvPr>
            <p:ph type="ctrTitle"/>
          </p:nvPr>
        </p:nvSpPr>
        <p:spPr/>
        <p:txBody>
          <a:bodyPr/>
          <a:lstStyle/>
          <a:p>
            <a:r>
              <a:rPr lang="en-US" altLang="en-US" b="1" dirty="0"/>
              <a:t>Deaf-Blind</a:t>
            </a:r>
            <a:endParaRPr lang="en-US" b="1" dirty="0"/>
          </a:p>
        </p:txBody>
      </p:sp>
      <p:sp>
        <p:nvSpPr>
          <p:cNvPr id="98306" name="Content Placeholder 2">
            <a:extLst>
              <a:ext uri="{FF2B5EF4-FFF2-40B4-BE49-F238E27FC236}">
                <a16:creationId xmlns:a16="http://schemas.microsoft.com/office/drawing/2014/main" id="{F1240198-5E79-38E6-2F6B-1234A8DF95FC}"/>
              </a:ext>
            </a:extLst>
          </p:cNvPr>
          <p:cNvSpPr>
            <a:spLocks noGrp="1"/>
          </p:cNvSpPr>
          <p:nvPr>
            <p:ph type="body" sz="quarter" idx="10"/>
          </p:nvPr>
        </p:nvSpPr>
        <p:spPr>
          <a:xfrm>
            <a:off x="457201" y="1188720"/>
            <a:ext cx="4526279" cy="3383280"/>
          </a:xfrm>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 librarian who was deaf-blind was unable to respond to fire drills at the library. Their employer called JAN seeking alternative solutions. </a:t>
            </a:r>
          </a:p>
        </p:txBody>
      </p:sp>
      <p:pic>
        <p:nvPicPr>
          <p:cNvPr id="98308" name="Picture 2">
            <a:extLst>
              <a:ext uri="{FF2B5EF4-FFF2-40B4-BE49-F238E27FC236}">
                <a16:creationId xmlns:a16="http://schemas.microsoft.com/office/drawing/2014/main" id="{C908720C-F974-7AD4-DC9F-50C51159B1DE}"/>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732890" y="1372387"/>
            <a:ext cx="3134855" cy="302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DEA7-158D-A37A-EA41-415470510D64}"/>
              </a:ext>
            </a:extLst>
          </p:cNvPr>
          <p:cNvSpPr>
            <a:spLocks noGrp="1"/>
          </p:cNvSpPr>
          <p:nvPr>
            <p:ph type="ctrTitle"/>
          </p:nvPr>
        </p:nvSpPr>
        <p:spPr/>
        <p:txBody>
          <a:bodyPr/>
          <a:lstStyle/>
          <a:p>
            <a:r>
              <a:rPr lang="en-US" altLang="en-US" b="1" dirty="0"/>
              <a:t>Deaf-Blind — Solution </a:t>
            </a:r>
            <a:endParaRPr lang="en-US" b="1" dirty="0"/>
          </a:p>
        </p:txBody>
      </p:sp>
      <p:sp>
        <p:nvSpPr>
          <p:cNvPr id="99330" name="Content Placeholder 2">
            <a:extLst>
              <a:ext uri="{FF2B5EF4-FFF2-40B4-BE49-F238E27FC236}">
                <a16:creationId xmlns:a16="http://schemas.microsoft.com/office/drawing/2014/main" id="{CD781977-DA7F-7B8F-606A-B3901A73CD3F}"/>
              </a:ext>
            </a:extLst>
          </p:cNvPr>
          <p:cNvSpPr>
            <a:spLocks noGrp="1"/>
          </p:cNvSpPr>
          <p:nvPr>
            <p:ph type="body" sz="quarter" idx="10"/>
          </p:nvPr>
        </p:nvSpPr>
        <p:spPr>
          <a:xfrm>
            <a:off x="457200" y="1188720"/>
            <a:ext cx="8213725" cy="3596640"/>
          </a:xfrm>
        </p:spPr>
        <p:txBody>
          <a:bodyPr>
            <a:normAutofit lnSpcReduction="10000"/>
          </a:bodyPr>
          <a:lstStyle/>
          <a:p>
            <a:pPr algn="l" eaLnBrk="1" hangingPunct="1">
              <a:lnSpc>
                <a:spcPct val="110000"/>
              </a:lnSpc>
            </a:pPr>
            <a:r>
              <a:rPr lang="en-US" altLang="en-US" dirty="0"/>
              <a:t>The library installed additional strobe lights and is in the process of implementing a vibrating alerting system as an additional safety measure. </a:t>
            </a:r>
          </a:p>
          <a:p>
            <a:pPr algn="l" eaLnBrk="1" hangingPunct="1">
              <a:lnSpc>
                <a:spcPct val="110000"/>
              </a:lnSpc>
            </a:pPr>
            <a:endParaRPr lang="en-US" altLang="en-US" dirty="0"/>
          </a:p>
          <a:p>
            <a:pPr algn="l" eaLnBrk="1" hangingPunct="1">
              <a:lnSpc>
                <a:spcPct val="110000"/>
              </a:lnSpc>
              <a:defRPr/>
            </a:pPr>
            <a:r>
              <a:rPr lang="en-US" altLang="en-US" sz="2200" b="1" dirty="0">
                <a:solidFill>
                  <a:srgbClr val="005192"/>
                </a:solidFill>
              </a:rPr>
              <a:t>Cost: </a:t>
            </a:r>
            <a:r>
              <a:rPr lang="en-US" altLang="en-US" dirty="0"/>
              <a:t>One-time cost of $500</a:t>
            </a:r>
          </a:p>
          <a:p>
            <a:pPr>
              <a:lnSpc>
                <a:spcPct val="110000"/>
              </a:lnSpc>
              <a:defRPr/>
            </a:pPr>
            <a:r>
              <a:rPr lang="en-US" altLang="en-US" sz="2200" b="1" dirty="0">
                <a:solidFill>
                  <a:srgbClr val="005192"/>
                </a:solidFill>
              </a:rPr>
              <a:t>Benefit: </a:t>
            </a:r>
            <a:r>
              <a:rPr lang="en-US" altLang="en-US" dirty="0"/>
              <a:t>Peace of mind, “</a:t>
            </a:r>
            <a:r>
              <a:rPr lang="en-US" dirty="0"/>
              <a:t>staff member who is deaf and has low vision can now see the fire alarm system and is self-reliant in the case of an emergency.”</a:t>
            </a:r>
          </a:p>
          <a:p>
            <a:pPr>
              <a:lnSpc>
                <a:spcPct val="110000"/>
              </a:lnSpc>
              <a:defRPr/>
            </a:pPr>
            <a:r>
              <a:rPr lang="en-US" sz="2200" b="1" dirty="0"/>
              <a:t>Direct Benefit: </a:t>
            </a:r>
            <a:r>
              <a:rPr lang="en-US" sz="2200" dirty="0"/>
              <a:t>A</a:t>
            </a:r>
            <a:r>
              <a:rPr lang="en-US" dirty="0"/>
              <a:t>llowed the library to retain a  qualified employee</a:t>
            </a:r>
          </a:p>
          <a:p>
            <a:pPr>
              <a:lnSpc>
                <a:spcPct val="110000"/>
              </a:lnSpc>
              <a:defRPr/>
            </a:pPr>
            <a:r>
              <a:rPr lang="en-US" sz="2200" b="1" dirty="0"/>
              <a:t>Indirect Benefits: </a:t>
            </a:r>
            <a:r>
              <a:rPr lang="en-US" sz="2200" dirty="0"/>
              <a:t>I</a:t>
            </a:r>
            <a:r>
              <a:rPr lang="en-US" dirty="0"/>
              <a:t>mproved morale, workplace safety, and interactions </a:t>
            </a:r>
            <a:br>
              <a:rPr lang="en-US" dirty="0"/>
            </a:br>
            <a:r>
              <a:rPr lang="en-US" dirty="0"/>
              <a:t>with co-workers.</a:t>
            </a:r>
            <a:endParaRPr lang="en-US" altLang="en-US" dirty="0"/>
          </a:p>
          <a:p>
            <a:pPr algn="l" eaLnBrk="1" hangingPunct="1"/>
            <a:endParaRPr lang="en-US" altLang="en-US" sz="2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2808-1C2C-A172-3C98-20876C17B0BC}"/>
              </a:ext>
            </a:extLst>
          </p:cNvPr>
          <p:cNvSpPr>
            <a:spLocks noGrp="1"/>
          </p:cNvSpPr>
          <p:nvPr>
            <p:ph type="ctrTitle"/>
          </p:nvPr>
        </p:nvSpPr>
        <p:spPr/>
        <p:txBody>
          <a:bodyPr/>
          <a:lstStyle/>
          <a:p>
            <a:r>
              <a:rPr lang="en-US" b="1" dirty="0"/>
              <a:t>Back Impairment </a:t>
            </a:r>
          </a:p>
        </p:txBody>
      </p:sp>
      <p:sp>
        <p:nvSpPr>
          <p:cNvPr id="101378" name="Content Placeholder 2">
            <a:extLst>
              <a:ext uri="{FF2B5EF4-FFF2-40B4-BE49-F238E27FC236}">
                <a16:creationId xmlns:a16="http://schemas.microsoft.com/office/drawing/2014/main" id="{446C5C7C-2875-138C-1839-B45B4CBAD609}"/>
              </a:ext>
            </a:extLst>
          </p:cNvPr>
          <p:cNvSpPr>
            <a:spLocks noGrp="1"/>
          </p:cNvSpPr>
          <p:nvPr>
            <p:ph type="body" sz="quarter" idx="10"/>
          </p:nvPr>
        </p:nvSpPr>
        <p:spPr>
          <a:xfrm>
            <a:off x="457201" y="1188720"/>
            <a:ext cx="4724400" cy="3383280"/>
          </a:xfrm>
        </p:spPr>
        <p:txBody>
          <a:bodyPr/>
          <a:lstStyle/>
          <a:p>
            <a:pPr eaLnBrk="1" hangingPunct="1">
              <a:lnSpc>
                <a:spcPct val="100000"/>
              </a:lnSpc>
            </a:pPr>
            <a:r>
              <a:rPr lang="en-US" altLang="en-US" sz="2200" b="1" dirty="0">
                <a:solidFill>
                  <a:srgbClr val="005192"/>
                </a:solidFill>
              </a:rPr>
              <a:t>JAN Study Example</a:t>
            </a:r>
          </a:p>
          <a:p>
            <a:pPr algn="l" eaLnBrk="1" hangingPunct="1">
              <a:lnSpc>
                <a:spcPct val="100000"/>
              </a:lnSpc>
            </a:pPr>
            <a:r>
              <a:rPr lang="en-US" altLang="en-US" dirty="0"/>
              <a:t>A university worker had back surgery. Complications included loss of functionality in one hand and damage to his larynx resulting in difficulty speaking. The employer contacted JAN for ideas to help the employee with workstation access and communication.  </a:t>
            </a:r>
          </a:p>
        </p:txBody>
      </p:sp>
      <p:pic>
        <p:nvPicPr>
          <p:cNvPr id="4" name="Picture 3">
            <a:extLst>
              <a:ext uri="{FF2B5EF4-FFF2-40B4-BE49-F238E27FC236}">
                <a16:creationId xmlns:a16="http://schemas.microsoft.com/office/drawing/2014/main" id="{4BCC1CD0-8C53-4531-E469-9156CE7E226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27420" y="972821"/>
            <a:ext cx="2750819" cy="366775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17A2-AADA-4F8A-D588-14646EE92E93}"/>
              </a:ext>
            </a:extLst>
          </p:cNvPr>
          <p:cNvSpPr>
            <a:spLocks noGrp="1"/>
          </p:cNvSpPr>
          <p:nvPr>
            <p:ph type="ctrTitle"/>
          </p:nvPr>
        </p:nvSpPr>
        <p:spPr/>
        <p:txBody>
          <a:bodyPr/>
          <a:lstStyle/>
          <a:p>
            <a:r>
              <a:rPr lang="en-US" b="1" dirty="0"/>
              <a:t>Back Impairment — Solution </a:t>
            </a:r>
          </a:p>
        </p:txBody>
      </p:sp>
      <p:sp>
        <p:nvSpPr>
          <p:cNvPr id="102402" name="Content Placeholder 2">
            <a:extLst>
              <a:ext uri="{FF2B5EF4-FFF2-40B4-BE49-F238E27FC236}">
                <a16:creationId xmlns:a16="http://schemas.microsoft.com/office/drawing/2014/main" id="{551DE9FD-0CD2-7356-2D04-AD750987EBDF}"/>
              </a:ext>
            </a:extLst>
          </p:cNvPr>
          <p:cNvSpPr>
            <a:spLocks noGrp="1"/>
          </p:cNvSpPr>
          <p:nvPr>
            <p:ph type="body" sz="quarter" idx="10"/>
          </p:nvPr>
        </p:nvSpPr>
        <p:spPr>
          <a:xfrm>
            <a:off x="457201" y="1188720"/>
            <a:ext cx="5035826" cy="3383280"/>
          </a:xfrm>
        </p:spPr>
        <p:txBody>
          <a:bodyPr/>
          <a:lstStyle/>
          <a:p>
            <a:pPr algn="l" eaLnBrk="1" hangingPunct="1">
              <a:lnSpc>
                <a:spcPct val="100000"/>
              </a:lnSpc>
            </a:pPr>
            <a:r>
              <a:rPr lang="en-US" altLang="en-US" dirty="0"/>
              <a:t>The employer bought a posture-enhancing keyboard holder, voice amplifier, Dragon software, and an ergonomic chair. </a:t>
            </a:r>
          </a:p>
          <a:p>
            <a:pPr algn="l" eaLnBrk="1" hangingPunct="1">
              <a:lnSpc>
                <a:spcPct val="100000"/>
              </a:lnSpc>
              <a:defRPr/>
            </a:pPr>
            <a:endParaRPr lang="en-US" altLang="en-US" b="1" dirty="0">
              <a:solidFill>
                <a:srgbClr val="CC3300"/>
              </a:solidFill>
            </a:endParaRPr>
          </a:p>
          <a:p>
            <a:pPr algn="l" eaLnBrk="1" hangingPunct="1">
              <a:lnSpc>
                <a:spcPct val="100000"/>
              </a:lnSpc>
              <a:defRPr/>
            </a:pPr>
            <a:r>
              <a:rPr lang="en-US" altLang="en-US" sz="2200" b="1" dirty="0">
                <a:solidFill>
                  <a:srgbClr val="005192"/>
                </a:solidFill>
              </a:rPr>
              <a:t>Cost: </a:t>
            </a:r>
            <a:r>
              <a:rPr lang="en-US" altLang="en-US" dirty="0"/>
              <a:t>One-time cost $5,000</a:t>
            </a:r>
          </a:p>
          <a:p>
            <a:pPr>
              <a:lnSpc>
                <a:spcPct val="100000"/>
              </a:lnSpc>
              <a:defRPr/>
            </a:pPr>
            <a:r>
              <a:rPr lang="en-US" altLang="en-US" sz="2200" b="1" dirty="0">
                <a:solidFill>
                  <a:srgbClr val="005192"/>
                </a:solidFill>
              </a:rPr>
              <a:t>Benefit: </a:t>
            </a:r>
            <a:r>
              <a:rPr lang="en-US" altLang="en-US" dirty="0"/>
              <a:t>By making these accommodations, the employer complied with the ADA and made their employee and manager happy.</a:t>
            </a:r>
          </a:p>
          <a:p>
            <a:pPr eaLnBrk="1" hangingPunct="1"/>
            <a:endParaRPr lang="en-US" altLang="en-US" b="1" dirty="0">
              <a:solidFill>
                <a:srgbClr val="253D86"/>
              </a:solidFill>
            </a:endParaRPr>
          </a:p>
        </p:txBody>
      </p:sp>
      <p:pic>
        <p:nvPicPr>
          <p:cNvPr id="6" name="Picture 5">
            <a:extLst>
              <a:ext uri="{FF2B5EF4-FFF2-40B4-BE49-F238E27FC236}">
                <a16:creationId xmlns:a16="http://schemas.microsoft.com/office/drawing/2014/main" id="{BB8A6ADE-56CA-C990-5386-FFC2559B9E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8097" y="989275"/>
            <a:ext cx="1524000" cy="1213104"/>
          </a:xfrm>
          <a:prstGeom prst="rect">
            <a:avLst/>
          </a:prstGeom>
        </p:spPr>
      </p:pic>
      <p:pic>
        <p:nvPicPr>
          <p:cNvPr id="4" name="Picture 3">
            <a:extLst>
              <a:ext uri="{FF2B5EF4-FFF2-40B4-BE49-F238E27FC236}">
                <a16:creationId xmlns:a16="http://schemas.microsoft.com/office/drawing/2014/main" id="{F2FC6C91-C699-602C-E7F3-2554A27F4EA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93395" y="2328486"/>
            <a:ext cx="1893404" cy="224351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D47E-31E9-2D43-478A-1DA9C661FDD7}"/>
              </a:ext>
            </a:extLst>
          </p:cNvPr>
          <p:cNvSpPr>
            <a:spLocks noGrp="1"/>
          </p:cNvSpPr>
          <p:nvPr>
            <p:ph type="ctrTitle"/>
          </p:nvPr>
        </p:nvSpPr>
        <p:spPr/>
        <p:txBody>
          <a:bodyPr/>
          <a:lstStyle/>
          <a:p>
            <a:r>
              <a:rPr lang="en-US" b="1" dirty="0"/>
              <a:t>Fibromyalgia, Depression, Migraines, </a:t>
            </a:r>
            <a:br>
              <a:rPr lang="en-US" b="1" dirty="0"/>
            </a:br>
            <a:r>
              <a:rPr lang="en-US" b="1" dirty="0"/>
              <a:t>and Chemical sensitivity </a:t>
            </a:r>
          </a:p>
        </p:txBody>
      </p:sp>
      <p:sp>
        <p:nvSpPr>
          <p:cNvPr id="104450" name="Content Placeholder 2">
            <a:extLst>
              <a:ext uri="{FF2B5EF4-FFF2-40B4-BE49-F238E27FC236}">
                <a16:creationId xmlns:a16="http://schemas.microsoft.com/office/drawing/2014/main" id="{CA31FE37-02C0-451F-1CB0-E1E2AD2D6AB7}"/>
              </a:ext>
            </a:extLst>
          </p:cNvPr>
          <p:cNvSpPr>
            <a:spLocks noGrp="1"/>
          </p:cNvSpPr>
          <p:nvPr>
            <p:ph type="body" sz="quarter" idx="10"/>
          </p:nvPr>
        </p:nvSpPr>
        <p:spPr/>
        <p:txBody>
          <a:bodyPr/>
          <a:lstStyle/>
          <a:p>
            <a:pPr eaLnBrk="1" hangingPunct="1">
              <a:lnSpc>
                <a:spcPct val="100000"/>
              </a:lnSpc>
            </a:pPr>
            <a:r>
              <a:rPr lang="en-US" altLang="en-US" sz="2200" b="1" dirty="0">
                <a:solidFill>
                  <a:srgbClr val="005192"/>
                </a:solidFill>
              </a:rPr>
              <a:t>JAN Study Example</a:t>
            </a:r>
          </a:p>
          <a:p>
            <a:pPr algn="l">
              <a:lnSpc>
                <a:spcPct val="100000"/>
              </a:lnSpc>
              <a:spcAft>
                <a:spcPts val="450"/>
              </a:spcAft>
            </a:pPr>
            <a:r>
              <a:rPr lang="en-US" altLang="en-US" dirty="0"/>
              <a:t>An educational administrator at a junior college had fibromyalgia, depression, migraines, and chemical sensitivity. This employee requested a number of accommodations, including reducing hours, moving their work area, time off, and minimizing job stress and performance expectations.</a:t>
            </a:r>
          </a:p>
          <a:p>
            <a:pPr algn="l">
              <a:lnSpc>
                <a:spcPct val="100000"/>
              </a:lnSpc>
              <a:spcAft>
                <a:spcPts val="450"/>
              </a:spcAft>
            </a:pPr>
            <a:r>
              <a:rPr lang="en-US" altLang="en-US" dirty="0"/>
              <a:t>The employer contacted JAN for guidance on responding to these requests.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C4D5-CFD7-CFC3-F212-EB9B56CC486F}"/>
              </a:ext>
            </a:extLst>
          </p:cNvPr>
          <p:cNvSpPr>
            <a:spLocks noGrp="1"/>
          </p:cNvSpPr>
          <p:nvPr>
            <p:ph type="ctrTitle"/>
          </p:nvPr>
        </p:nvSpPr>
        <p:spPr/>
        <p:txBody>
          <a:bodyPr/>
          <a:lstStyle/>
          <a:p>
            <a:r>
              <a:rPr lang="en-US" b="1" dirty="0"/>
              <a:t>Fibromyalgia, Depression, Migraines, </a:t>
            </a:r>
            <a:br>
              <a:rPr lang="en-US" b="1" dirty="0"/>
            </a:br>
            <a:r>
              <a:rPr lang="en-US" b="1" dirty="0"/>
              <a:t>and Chemical sensitivity —</a:t>
            </a:r>
            <a:r>
              <a:rPr lang="it-IT" b="1" dirty="0"/>
              <a:t> Solution </a:t>
            </a:r>
            <a:endParaRPr lang="en-US" b="1" dirty="0"/>
          </a:p>
        </p:txBody>
      </p:sp>
      <p:sp>
        <p:nvSpPr>
          <p:cNvPr id="105474" name="Content Placeholder 2">
            <a:extLst>
              <a:ext uri="{FF2B5EF4-FFF2-40B4-BE49-F238E27FC236}">
                <a16:creationId xmlns:a16="http://schemas.microsoft.com/office/drawing/2014/main" id="{F889428C-8C23-13AA-618F-F7255D1A4ACA}"/>
              </a:ext>
            </a:extLst>
          </p:cNvPr>
          <p:cNvSpPr>
            <a:spLocks noGrp="1"/>
          </p:cNvSpPr>
          <p:nvPr>
            <p:ph type="body" sz="quarter" idx="10"/>
          </p:nvPr>
        </p:nvSpPr>
        <p:spPr>
          <a:xfrm>
            <a:off x="465137" y="1097280"/>
            <a:ext cx="8213725" cy="3383280"/>
          </a:xfrm>
        </p:spPr>
        <p:txBody>
          <a:bodyPr/>
          <a:lstStyle/>
          <a:p>
            <a:pPr algn="l" eaLnBrk="1" hangingPunct="1">
              <a:lnSpc>
                <a:spcPct val="100000"/>
              </a:lnSpc>
            </a:pPr>
            <a:r>
              <a:rPr lang="en-US" altLang="en-US" dirty="0"/>
              <a:t>The employee was accommodated with alternative lighting to aid in migraines, changes in her work schedule, including a flexible start and end time depending on symptoms, and was granted telework on an as-needed basis. </a:t>
            </a:r>
          </a:p>
          <a:p>
            <a:pPr algn="l" eaLnBrk="1" hangingPunct="1"/>
            <a:endParaRPr lang="en-US" altLang="en-US" sz="2100" dirty="0">
              <a:solidFill>
                <a:srgbClr val="002C5F"/>
              </a:solidFill>
            </a:endParaRPr>
          </a:p>
          <a:p>
            <a:pPr algn="l" eaLnBrk="1" hangingPunct="1"/>
            <a:endParaRPr lang="en-US" altLang="en-US" sz="2100" b="1" dirty="0">
              <a:solidFill>
                <a:srgbClr val="002C5F"/>
              </a:solidFill>
            </a:endParaRPr>
          </a:p>
          <a:p>
            <a:pPr algn="l" eaLnBrk="1" hangingPunct="1"/>
            <a:endParaRPr lang="en-US" altLang="en-US" b="1" dirty="0">
              <a:solidFill>
                <a:srgbClr val="253D86"/>
              </a:solidFill>
            </a:endParaRPr>
          </a:p>
        </p:txBody>
      </p:sp>
      <p:pic>
        <p:nvPicPr>
          <p:cNvPr id="5" name="Picture 4" descr="Alarm clocks in a line">
            <a:extLst>
              <a:ext uri="{FF2B5EF4-FFF2-40B4-BE49-F238E27FC236}">
                <a16:creationId xmlns:a16="http://schemas.microsoft.com/office/drawing/2014/main" id="{4470B2E2-82E6-E9CB-58A8-B498CDA785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571750"/>
            <a:ext cx="9144000" cy="209566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7FAF3-51C1-CE4E-3421-B05BAE3D3DB5}"/>
              </a:ext>
            </a:extLst>
          </p:cNvPr>
          <p:cNvSpPr>
            <a:spLocks noGrp="1"/>
          </p:cNvSpPr>
          <p:nvPr>
            <p:ph type="ctrTitle"/>
          </p:nvPr>
        </p:nvSpPr>
        <p:spPr/>
        <p:txBody>
          <a:bodyPr/>
          <a:lstStyle/>
          <a:p>
            <a:r>
              <a:rPr lang="en-US" b="1" dirty="0"/>
              <a:t>Additional Accommodation Solution Resources</a:t>
            </a:r>
          </a:p>
        </p:txBody>
      </p:sp>
      <p:sp>
        <p:nvSpPr>
          <p:cNvPr id="3" name="Text Placeholder 2">
            <a:extLst>
              <a:ext uri="{FF2B5EF4-FFF2-40B4-BE49-F238E27FC236}">
                <a16:creationId xmlns:a16="http://schemas.microsoft.com/office/drawing/2014/main" id="{D48A28B9-010E-51E0-B1AE-B73BA0AF9558}"/>
              </a:ext>
            </a:extLst>
          </p:cNvPr>
          <p:cNvSpPr>
            <a:spLocks noGrp="1"/>
          </p:cNvSpPr>
          <p:nvPr>
            <p:ph type="body" sz="quarter" idx="10"/>
          </p:nvPr>
        </p:nvSpPr>
        <p:spPr/>
        <p:txBody>
          <a:bodyPr>
            <a:normAutofit lnSpcReduction="10000"/>
          </a:bodyPr>
          <a:lstStyle/>
          <a:p>
            <a:pPr marL="91440" indent="0">
              <a:buNone/>
            </a:pPr>
            <a:r>
              <a:rPr lang="en-US" b="1" dirty="0"/>
              <a:t>JAN resources:</a:t>
            </a:r>
            <a:endParaRPr lang="en-US" b="1" dirty="0">
              <a:solidFill>
                <a:srgbClr val="0064A4"/>
              </a:solidFill>
              <a:hlinkClick r:id="rId3">
                <a:extLst>
                  <a:ext uri="{A12FA001-AC4F-418D-AE19-62706E023703}">
                    <ahyp:hlinkClr xmlns:ahyp="http://schemas.microsoft.com/office/drawing/2018/hyperlinkcolor" val="tx"/>
                  </a:ext>
                </a:extLst>
              </a:hlinkClick>
            </a:endParaRPr>
          </a:p>
          <a:p>
            <a:pPr marL="91440" indent="0">
              <a:buNone/>
            </a:pPr>
            <a:r>
              <a:rPr lang="en-US" sz="1800" dirty="0" err="1">
                <a:solidFill>
                  <a:srgbClr val="0076C3"/>
                </a:solidFill>
                <a:cs typeface="Arial" panose="020B0604020202020204" pitchFamily="34" charset="0"/>
                <a:hlinkClick r:id="rId4">
                  <a:extLst>
                    <a:ext uri="{A12FA001-AC4F-418D-AE19-62706E023703}">
                      <ahyp:hlinkClr xmlns:ahyp="http://schemas.microsoft.com/office/drawing/2018/hyperlinkcolor" val="tx"/>
                    </a:ext>
                  </a:extLst>
                </a:hlinkClick>
              </a:rPr>
              <a:t>Workin</a:t>
            </a:r>
            <a:r>
              <a:rPr lang="en-US" sz="1800" dirty="0">
                <a:solidFill>
                  <a:srgbClr val="0076C3"/>
                </a:solidFill>
                <a:cs typeface="Arial" panose="020B0604020202020204" pitchFamily="34" charset="0"/>
                <a:hlinkClick r:id="rId4">
                  <a:extLst>
                    <a:ext uri="{A12FA001-AC4F-418D-AE19-62706E023703}">
                      <ahyp:hlinkClr xmlns:ahyp="http://schemas.microsoft.com/office/drawing/2018/hyperlinkcolor" val="tx"/>
                    </a:ext>
                  </a:extLst>
                </a:hlinkClick>
              </a:rPr>
              <a:t>’ 9 to 5 – Not The Only Way to Make a Living</a:t>
            </a:r>
            <a:r>
              <a:rPr lang="en-US" sz="1800" dirty="0">
                <a:solidFill>
                  <a:srgbClr val="0076C3"/>
                </a:solidFill>
                <a:cs typeface="Arial" panose="020B0604020202020204" pitchFamily="34" charset="0"/>
              </a:rPr>
              <a:t> </a:t>
            </a:r>
          </a:p>
          <a:p>
            <a:pPr marL="91440" indent="0">
              <a:buNone/>
            </a:pPr>
            <a:r>
              <a:rPr lang="en-US" sz="1800" dirty="0">
                <a:solidFill>
                  <a:srgbClr val="0076C3"/>
                </a:solidFill>
                <a:cs typeface="Arial" panose="020B0604020202020204" pitchFamily="34" charset="0"/>
                <a:hlinkClick r:id="rId5">
                  <a:extLst>
                    <a:ext uri="{A12FA001-AC4F-418D-AE19-62706E023703}">
                      <ahyp:hlinkClr xmlns:ahyp="http://schemas.microsoft.com/office/drawing/2018/hyperlinkcolor" val="tx"/>
                    </a:ext>
                  </a:extLst>
                </a:hlinkClick>
              </a:rPr>
              <a:t>Accommodation and Compliance: Telework</a:t>
            </a:r>
            <a:r>
              <a:rPr lang="en-US" sz="1800" dirty="0">
                <a:solidFill>
                  <a:srgbClr val="0076C3"/>
                </a:solidFill>
                <a:cs typeface="Arial" panose="020B0604020202020204" pitchFamily="34" charset="0"/>
              </a:rPr>
              <a:t> </a:t>
            </a:r>
          </a:p>
          <a:p>
            <a:pPr marL="91440" indent="0">
              <a:buNone/>
            </a:pPr>
            <a:r>
              <a:rPr lang="en-US" sz="1800" dirty="0">
                <a:solidFill>
                  <a:srgbClr val="0076C3"/>
                </a:solidFill>
                <a:hlinkClick r:id="rId6">
                  <a:extLst>
                    <a:ext uri="{A12FA001-AC4F-418D-AE19-62706E023703}">
                      <ahyp:hlinkClr xmlns:ahyp="http://schemas.microsoft.com/office/drawing/2018/hyperlinkcolor" val="tx"/>
                    </a:ext>
                  </a:extLst>
                </a:hlinkClick>
              </a:rPr>
              <a:t>Dealing with Stress in the Workplace</a:t>
            </a:r>
            <a:endParaRPr lang="en-US" sz="1800" dirty="0">
              <a:solidFill>
                <a:srgbClr val="0076C3"/>
              </a:solidFill>
            </a:endParaRPr>
          </a:p>
          <a:p>
            <a:pPr marL="91440" indent="0">
              <a:buNone/>
            </a:pPr>
            <a:r>
              <a:rPr lang="en-US" sz="1800" dirty="0">
                <a:solidFill>
                  <a:srgbClr val="0076C3"/>
                </a:solidFill>
                <a:hlinkClick r:id="rId7">
                  <a:extLst>
                    <a:ext uri="{A12FA001-AC4F-418D-AE19-62706E023703}">
                      <ahyp:hlinkClr xmlns:ahyp="http://schemas.microsoft.com/office/drawing/2018/hyperlinkcolor" val="tx"/>
                    </a:ext>
                  </a:extLst>
                </a:hlinkClick>
              </a:rPr>
              <a:t>Dealing with Stress in the Workplace, Part 2</a:t>
            </a:r>
            <a:r>
              <a:rPr lang="en-US" sz="1800" dirty="0">
                <a:solidFill>
                  <a:srgbClr val="0076C3"/>
                </a:solidFill>
              </a:rPr>
              <a:t> </a:t>
            </a:r>
          </a:p>
          <a:p>
            <a:pPr marL="91440" indent="0">
              <a:buNone/>
            </a:pPr>
            <a:r>
              <a:rPr lang="en-US" sz="1800" dirty="0">
                <a:solidFill>
                  <a:srgbClr val="0076C3"/>
                </a:solidFill>
                <a:cs typeface="Arial" panose="020B0604020202020204" pitchFamily="34" charset="0"/>
                <a:hlinkClick r:id="rId8">
                  <a:extLst>
                    <a:ext uri="{A12FA001-AC4F-418D-AE19-62706E023703}">
                      <ahyp:hlinkClr xmlns:ahyp="http://schemas.microsoft.com/office/drawing/2018/hyperlinkcolor" val="tx"/>
                    </a:ext>
                  </a:extLst>
                </a:hlinkClick>
              </a:rPr>
              <a:t>Full Spectrum or Natural Lighting Products</a:t>
            </a:r>
            <a:r>
              <a:rPr lang="en-US" sz="1800" dirty="0">
                <a:solidFill>
                  <a:srgbClr val="0076C3"/>
                </a:solidFill>
                <a:cs typeface="Arial" panose="020B0604020202020204" pitchFamily="34" charset="0"/>
              </a:rPr>
              <a:t>  </a:t>
            </a:r>
            <a:r>
              <a:rPr lang="en-US" sz="1800" dirty="0"/>
              <a:t>(Vendor Listing)</a:t>
            </a:r>
          </a:p>
          <a:p>
            <a:pPr marL="91440" indent="0">
              <a:buNone/>
            </a:pPr>
            <a:r>
              <a:rPr lang="en-US" sz="1800" dirty="0"/>
              <a:t>  </a:t>
            </a:r>
          </a:p>
        </p:txBody>
      </p:sp>
      <p:pic>
        <p:nvPicPr>
          <p:cNvPr id="5" name="Picture 4">
            <a:extLst>
              <a:ext uri="{FF2B5EF4-FFF2-40B4-BE49-F238E27FC236}">
                <a16:creationId xmlns:a16="http://schemas.microsoft.com/office/drawing/2014/main" id="{FD4E8187-3E94-5642-FB76-16405DE90B8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572000" y="1300570"/>
            <a:ext cx="4377524" cy="2920365"/>
          </a:xfrm>
          <a:prstGeom prst="rect">
            <a:avLst/>
          </a:prstGeom>
        </p:spPr>
      </p:pic>
    </p:spTree>
    <p:extLst>
      <p:ext uri="{BB962C8B-B14F-4D97-AF65-F5344CB8AC3E}">
        <p14:creationId xmlns:p14="http://schemas.microsoft.com/office/powerpoint/2010/main" val="1314163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E5115940-93D4-6A6F-2E4B-56DEEA70847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 y="0"/>
            <a:ext cx="9143987" cy="4114800"/>
          </a:xfrm>
          <a:prstGeom prst="rect">
            <a:avLst/>
          </a:prstGeom>
        </p:spPr>
      </p:pic>
      <p:sp>
        <p:nvSpPr>
          <p:cNvPr id="8" name="Title 1">
            <a:extLst>
              <a:ext uri="{FF2B5EF4-FFF2-40B4-BE49-F238E27FC236}">
                <a16:creationId xmlns:a16="http://schemas.microsoft.com/office/drawing/2014/main" id="{F446D315-2E05-1466-4652-84769CB5C3E4}"/>
              </a:ext>
            </a:extLst>
          </p:cNvPr>
          <p:cNvSpPr txBox="1">
            <a:spLocks noGrp="1"/>
          </p:cNvSpPr>
          <p:nvPr>
            <p:ph type="title" idx="4294967295"/>
          </p:nvPr>
        </p:nvSpPr>
        <p:spPr>
          <a:xfrm>
            <a:off x="442167" y="4295216"/>
            <a:ext cx="5261624" cy="6391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5192"/>
                </a:solidFill>
                <a:effectLst/>
                <a:uLnTx/>
                <a:uFillTx/>
                <a:latin typeface="Calibri" panose="020F0502020204030204" pitchFamily="34" charset="0"/>
                <a:ea typeface="+mj-ea"/>
                <a:cs typeface="Calibri" panose="020F0502020204030204" pitchFamily="34" charset="0"/>
              </a:rPr>
              <a:t>JAN Website Tour </a:t>
            </a:r>
          </a:p>
        </p:txBody>
      </p:sp>
    </p:spTree>
    <p:extLst>
      <p:ext uri="{BB962C8B-B14F-4D97-AF65-F5344CB8AC3E}">
        <p14:creationId xmlns:p14="http://schemas.microsoft.com/office/powerpoint/2010/main" val="23260286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5885-7FBB-4B42-9B25-C6A88EC076FE}"/>
              </a:ext>
            </a:extLst>
          </p:cNvPr>
          <p:cNvSpPr>
            <a:spLocks noGrp="1"/>
          </p:cNvSpPr>
          <p:nvPr>
            <p:ph type="ctrTitle"/>
          </p:nvPr>
        </p:nvSpPr>
        <p:spPr/>
        <p:txBody>
          <a:bodyPr/>
          <a:lstStyle/>
          <a:p>
            <a:r>
              <a:rPr lang="pl-PL" b="1" dirty="0"/>
              <a:t>AskJAN.org A to Z</a:t>
            </a:r>
            <a:endParaRPr lang="en-US" b="1" dirty="0"/>
          </a:p>
        </p:txBody>
      </p:sp>
      <p:sp>
        <p:nvSpPr>
          <p:cNvPr id="5" name="TextBox 4" descr="JAN by A to Z of Disabilities and Accommodations&#10;https://AskJAN.org/a-to-z.cfm&#10;">
            <a:extLst>
              <a:ext uri="{FF2B5EF4-FFF2-40B4-BE49-F238E27FC236}">
                <a16:creationId xmlns:a16="http://schemas.microsoft.com/office/drawing/2014/main" id="{CF167E2B-5FAA-4E88-97EF-49D0D2832D79}"/>
              </a:ext>
            </a:extLst>
          </p:cNvPr>
          <p:cNvSpPr txBox="1"/>
          <p:nvPr/>
        </p:nvSpPr>
        <p:spPr>
          <a:xfrm>
            <a:off x="457199" y="1002368"/>
            <a:ext cx="8229600" cy="415498"/>
          </a:xfrm>
          <a:prstGeom prst="rect">
            <a:avLst/>
          </a:prstGeom>
          <a:noFill/>
        </p:spPr>
        <p:txBody>
          <a:bodyPr wrap="square" rtlCol="0">
            <a:spAutoFit/>
          </a:bodyPr>
          <a:lstStyle/>
          <a:p>
            <a:pPr algn="ctr" eaLnBrk="0" hangingPunct="0">
              <a:defRPr/>
            </a:pPr>
            <a:r>
              <a:rPr lang="en-US" sz="2100" dirty="0">
                <a:solidFill>
                  <a:srgbClr val="0076C3"/>
                </a:solidFill>
                <a:latin typeface="Arial Nova" panose="020B05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to Z of Disabilities and Accommodations</a:t>
            </a:r>
            <a:endParaRPr lang="en-US" sz="2100" dirty="0">
              <a:solidFill>
                <a:srgbClr val="0076C3"/>
              </a:solidFill>
              <a:latin typeface="Arial Nova" panose="020B0504020202020204" pitchFamily="34" charset="0"/>
              <a:cs typeface="Arial" panose="020B0604020202020204" pitchFamily="34" charset="0"/>
            </a:endParaRPr>
          </a:p>
        </p:txBody>
      </p:sp>
      <p:pic>
        <p:nvPicPr>
          <p:cNvPr id="6" name="Content Placeholder 4" descr="By Disability&#10;By Limitation&#10;By Work-Related Function&#10;By Topic&#10;By Accommodation">
            <a:extLst>
              <a:ext uri="{FF2B5EF4-FFF2-40B4-BE49-F238E27FC236}">
                <a16:creationId xmlns:a16="http://schemas.microsoft.com/office/drawing/2014/main" id="{92BE5BE2-EE17-4DA6-A6FF-080060794DBC}"/>
              </a:ext>
            </a:extLst>
          </p:cNvPr>
          <p:cNvPicPr>
            <a:picLocks noGrp="1" noChangeAspect="1"/>
          </p:cNvPicPr>
          <p:nvPr>
            <p:ph idx="4294967295"/>
          </p:nvPr>
        </p:nvPicPr>
        <p:blipFill rotWithShape="1">
          <a:blip r:embed="rId4" cstate="hqprint">
            <a:extLst>
              <a:ext uri="{28A0092B-C50C-407E-A947-70E740481C1C}">
                <a14:useLocalDpi xmlns:a14="http://schemas.microsoft.com/office/drawing/2010/main"/>
              </a:ext>
            </a:extLst>
          </a:blip>
          <a:srcRect/>
          <a:stretch/>
        </p:blipFill>
        <p:spPr>
          <a:xfrm>
            <a:off x="502477" y="1393190"/>
            <a:ext cx="8013700" cy="1492250"/>
          </a:xfrm>
          <a:prstGeom prst="rect">
            <a:avLst/>
          </a:prstGeom>
        </p:spPr>
      </p:pic>
      <p:pic>
        <p:nvPicPr>
          <p:cNvPr id="3" name="Picture 2" descr="Addison's Disease&#10;Aging&#10;Albinism&#10;Alcoholism&#10;Chronic Fatigue Syndrome/Myalgic &#10;Chronic Pain&#10;Colorblind/Color Vision Deficiency&#10;COVID-19&#10;etc.&#10;&#10;">
            <a:extLst>
              <a:ext uri="{FF2B5EF4-FFF2-40B4-BE49-F238E27FC236}">
                <a16:creationId xmlns:a16="http://schemas.microsoft.com/office/drawing/2014/main" id="{6E7B66B2-A56F-F853-D133-A0F60E444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3120" y="3004185"/>
            <a:ext cx="7352414" cy="1748177"/>
          </a:xfrm>
          <a:prstGeom prst="rect">
            <a:avLst/>
          </a:prstGeom>
        </p:spPr>
      </p:pic>
    </p:spTree>
    <p:extLst>
      <p:ext uri="{BB962C8B-B14F-4D97-AF65-F5344CB8AC3E}">
        <p14:creationId xmlns:p14="http://schemas.microsoft.com/office/powerpoint/2010/main" val="4220905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F04-12F4-48E2-9648-81D2EF3ACED5}"/>
              </a:ext>
            </a:extLst>
          </p:cNvPr>
          <p:cNvSpPr>
            <a:spLocks noGrp="1"/>
          </p:cNvSpPr>
          <p:nvPr>
            <p:ph type="ctrTitle"/>
          </p:nvPr>
        </p:nvSpPr>
        <p:spPr/>
        <p:txBody>
          <a:bodyPr/>
          <a:lstStyle/>
          <a:p>
            <a:r>
              <a:rPr lang="en-US" b="1" dirty="0"/>
              <a:t>AskJAN.org by Disability</a:t>
            </a:r>
          </a:p>
        </p:txBody>
      </p:sp>
      <p:pic>
        <p:nvPicPr>
          <p:cNvPr id="5" name="Content Placeholder 4" descr="AskJAN.org by Disability page&#10;e.g., anxiety disorder, COVID-19, intellectual impairment, quadriplegia, etc.">
            <a:extLst>
              <a:ext uri="{FF2B5EF4-FFF2-40B4-BE49-F238E27FC236}">
                <a16:creationId xmlns:a16="http://schemas.microsoft.com/office/drawing/2014/main" id="{AEB77747-292A-4997-800F-1718841274BC}"/>
              </a:ext>
            </a:extLst>
          </p:cNvPr>
          <p:cNvPicPr>
            <a:picLocks noGrp="1" noChangeAspect="1"/>
          </p:cNvPicPr>
          <p:nvPr>
            <p:ph idx="4294967295"/>
          </p:nvPr>
        </p:nvPicPr>
        <p:blipFill>
          <a:blip r:embed="rId3"/>
          <a:stretch>
            <a:fillRect/>
          </a:stretch>
        </p:blipFill>
        <p:spPr>
          <a:xfrm>
            <a:off x="705838" y="1143601"/>
            <a:ext cx="7732324" cy="3474720"/>
          </a:xfrm>
          <a:prstGeom prst="rect">
            <a:avLst/>
          </a:prstGeom>
        </p:spPr>
      </p:pic>
    </p:spTree>
    <p:extLst>
      <p:ext uri="{BB962C8B-B14F-4D97-AF65-F5344CB8AC3E}">
        <p14:creationId xmlns:p14="http://schemas.microsoft.com/office/powerpoint/2010/main" val="395280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1C7A-94C5-EE2B-C904-DCBC8818EAFE}"/>
              </a:ext>
            </a:extLst>
          </p:cNvPr>
          <p:cNvSpPr>
            <a:spLocks noGrp="1"/>
          </p:cNvSpPr>
          <p:nvPr>
            <p:ph type="ctrTitle"/>
          </p:nvPr>
        </p:nvSpPr>
        <p:spPr/>
        <p:txBody>
          <a:bodyPr/>
          <a:lstStyle/>
          <a:p>
            <a:r>
              <a:rPr lang="en-US" b="1" dirty="0"/>
              <a:t>Learning Objectives</a:t>
            </a:r>
          </a:p>
        </p:txBody>
      </p:sp>
      <p:sp>
        <p:nvSpPr>
          <p:cNvPr id="3" name="Text Placeholder 2">
            <a:extLst>
              <a:ext uri="{FF2B5EF4-FFF2-40B4-BE49-F238E27FC236}">
                <a16:creationId xmlns:a16="http://schemas.microsoft.com/office/drawing/2014/main" id="{DA15235A-DE52-4894-B87A-34CC4AFB151E}"/>
              </a:ext>
            </a:extLst>
          </p:cNvPr>
          <p:cNvSpPr>
            <a:spLocks noGrp="1"/>
          </p:cNvSpPr>
          <p:nvPr>
            <p:ph type="body" sz="quarter" idx="10"/>
          </p:nvPr>
        </p:nvSpPr>
        <p:spPr>
          <a:xfrm>
            <a:off x="457200" y="1188720"/>
            <a:ext cx="8213725" cy="3383280"/>
          </a:xfrm>
        </p:spPr>
        <p:txBody>
          <a:bodyPr/>
          <a:lstStyle/>
          <a:p>
            <a:pPr>
              <a:lnSpc>
                <a:spcPct val="100000"/>
              </a:lnSpc>
              <a:spcAft>
                <a:spcPts val="1200"/>
              </a:spcAft>
            </a:pPr>
            <a:r>
              <a:rPr lang="en-US" dirty="0"/>
              <a:t>Discuss five real-life workplace accommodations that have been implemented to harness the potential of employees with disabilities who work in educational settings.</a:t>
            </a:r>
          </a:p>
          <a:p>
            <a:pPr>
              <a:lnSpc>
                <a:spcPct val="100000"/>
              </a:lnSpc>
              <a:spcAft>
                <a:spcPts val="1200"/>
              </a:spcAft>
            </a:pPr>
            <a:r>
              <a:rPr lang="en-US" sz="1800" dirty="0">
                <a:effectLst/>
                <a:latin typeface="Helvetica" panose="020B0604020202020204" pitchFamily="34" charset="0"/>
                <a:ea typeface="Times New Roman" panose="02020603050405020304" pitchFamily="18" charset="0"/>
              </a:rPr>
              <a:t>Identify three common job-related issues for employees with disabilities in educational settings.</a:t>
            </a:r>
            <a:endParaRPr lang="en-US" dirty="0"/>
          </a:p>
          <a:p>
            <a:pPr>
              <a:lnSpc>
                <a:spcPct val="100000"/>
              </a:lnSpc>
              <a:spcAft>
                <a:spcPts val="1200"/>
              </a:spcAft>
            </a:pPr>
            <a:r>
              <a:rPr lang="en-US" dirty="0"/>
              <a:t>Participate in a guided demonstration of JAN’s A to Z Lists at </a:t>
            </a:r>
            <a:r>
              <a:rPr lang="en-US" dirty="0">
                <a:solidFill>
                  <a:srgbClr val="0076C3"/>
                </a:solidFill>
                <a:hlinkClick r:id="rId3">
                  <a:extLst>
                    <a:ext uri="{A12FA001-AC4F-418D-AE19-62706E023703}">
                      <ahyp:hlinkClr xmlns:ahyp="http://schemas.microsoft.com/office/drawing/2018/hyperlinkcolor" val="tx"/>
                    </a:ext>
                  </a:extLst>
                </a:hlinkClick>
              </a:rPr>
              <a:t>https://AskJAN.org/A-to-Z.cfm</a:t>
            </a:r>
            <a:r>
              <a:rPr lang="en-US" dirty="0">
                <a:solidFill>
                  <a:srgbClr val="0076C3"/>
                </a:solidFill>
              </a:rPr>
              <a:t> </a:t>
            </a:r>
            <a:r>
              <a:rPr lang="en-US" dirty="0"/>
              <a:t>and use this resource to identify three accommodation solutions.</a:t>
            </a:r>
          </a:p>
        </p:txBody>
      </p:sp>
    </p:spTree>
    <p:extLst>
      <p:ext uri="{BB962C8B-B14F-4D97-AF65-F5344CB8AC3E}">
        <p14:creationId xmlns:p14="http://schemas.microsoft.com/office/powerpoint/2010/main" val="2400311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AskJAN.org by Limitation </a:t>
            </a:r>
          </a:p>
        </p:txBody>
      </p:sp>
      <p:pic>
        <p:nvPicPr>
          <p:cNvPr id="5" name="Picture 4" descr="AskJAN.org by Limitation  page&#10;e.g., attentiveness/concentration, noise sensitivity, standing, stress intolerance, etc.">
            <a:extLst>
              <a:ext uri="{FF2B5EF4-FFF2-40B4-BE49-F238E27FC236}">
                <a16:creationId xmlns:a16="http://schemas.microsoft.com/office/drawing/2014/main" id="{87562AEF-92B3-8911-D281-800D55D7404E}"/>
              </a:ext>
            </a:extLst>
          </p:cNvPr>
          <p:cNvPicPr>
            <a:picLocks noChangeAspect="1"/>
          </p:cNvPicPr>
          <p:nvPr/>
        </p:nvPicPr>
        <p:blipFill>
          <a:blip r:embed="rId2"/>
          <a:stretch>
            <a:fillRect/>
          </a:stretch>
        </p:blipFill>
        <p:spPr>
          <a:xfrm>
            <a:off x="682515" y="1146036"/>
            <a:ext cx="7955280" cy="3425964"/>
          </a:xfrm>
          <a:prstGeom prst="rect">
            <a:avLst/>
          </a:prstGeom>
        </p:spPr>
      </p:pic>
    </p:spTree>
    <p:extLst>
      <p:ext uri="{BB962C8B-B14F-4D97-AF65-F5344CB8AC3E}">
        <p14:creationId xmlns:p14="http://schemas.microsoft.com/office/powerpoint/2010/main" val="2367931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skJAN.org by Limitation: Progressive Vision Loss page with solutions such as accessible telephones, closed circuit TV, external computer screen magnification &#10;">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AskJAN.org by Limitation: </a:t>
            </a:r>
            <a:br>
              <a:rPr lang="en-US" b="1" dirty="0"/>
            </a:br>
            <a:r>
              <a:rPr lang="en-US" b="1" dirty="0"/>
              <a:t>Progressive Vision Loss </a:t>
            </a:r>
          </a:p>
        </p:txBody>
      </p:sp>
      <p:pic>
        <p:nvPicPr>
          <p:cNvPr id="4" name="Picture 3" descr="Progressive vision loss solution page including solutions such as accessible telephones, closed circuit TV, external computer screen magnification ">
            <a:extLst>
              <a:ext uri="{FF2B5EF4-FFF2-40B4-BE49-F238E27FC236}">
                <a16:creationId xmlns:a16="http://schemas.microsoft.com/office/drawing/2014/main" id="{B9023445-2276-60A1-F552-800D9F5C318A}"/>
              </a:ext>
            </a:extLst>
          </p:cNvPr>
          <p:cNvPicPr>
            <a:picLocks noChangeAspect="1"/>
          </p:cNvPicPr>
          <p:nvPr/>
        </p:nvPicPr>
        <p:blipFill>
          <a:blip r:embed="rId2"/>
          <a:stretch>
            <a:fillRect/>
          </a:stretch>
        </p:blipFill>
        <p:spPr>
          <a:xfrm>
            <a:off x="804083" y="971895"/>
            <a:ext cx="6505268" cy="4114800"/>
          </a:xfrm>
          <a:prstGeom prst="rect">
            <a:avLst/>
          </a:prstGeom>
        </p:spPr>
      </p:pic>
    </p:spTree>
    <p:extLst>
      <p:ext uri="{BB962C8B-B14F-4D97-AF65-F5344CB8AC3E}">
        <p14:creationId xmlns:p14="http://schemas.microsoft.com/office/powerpoint/2010/main" val="4067896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skJAN.org by Limitation: Progressive Vision Loss page with solutions such as accessible telephones, closed circuit TV, external computer screen magnification &#10;">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Progressive Vision Loss: </a:t>
            </a:r>
            <a:br>
              <a:rPr lang="en-US" b="1" dirty="0"/>
            </a:br>
            <a:r>
              <a:rPr lang="en-US" b="1" dirty="0"/>
              <a:t>Low Vision Enhancing Products </a:t>
            </a:r>
          </a:p>
        </p:txBody>
      </p:sp>
      <p:pic>
        <p:nvPicPr>
          <p:cNvPr id="5" name="Picture 4" descr="Low Vision Enhancing solution page with vendors such as Aira Tech Corp, enhanced Vision, Eschenbach Optik of America &#10;">
            <a:extLst>
              <a:ext uri="{FF2B5EF4-FFF2-40B4-BE49-F238E27FC236}">
                <a16:creationId xmlns:a16="http://schemas.microsoft.com/office/drawing/2014/main" id="{23984CC3-0736-ACFF-1C40-4B46209B3455}"/>
              </a:ext>
            </a:extLst>
          </p:cNvPr>
          <p:cNvPicPr>
            <a:picLocks noChangeAspect="1"/>
          </p:cNvPicPr>
          <p:nvPr/>
        </p:nvPicPr>
        <p:blipFill>
          <a:blip r:embed="rId3"/>
          <a:stretch>
            <a:fillRect/>
          </a:stretch>
        </p:blipFill>
        <p:spPr>
          <a:xfrm>
            <a:off x="394253" y="925919"/>
            <a:ext cx="8138160" cy="3908518"/>
          </a:xfrm>
          <a:prstGeom prst="rect">
            <a:avLst/>
          </a:prstGeom>
        </p:spPr>
      </p:pic>
      <p:sp>
        <p:nvSpPr>
          <p:cNvPr id="6" name="Oval 5">
            <a:extLst>
              <a:ext uri="{FF2B5EF4-FFF2-40B4-BE49-F238E27FC236}">
                <a16:creationId xmlns:a16="http://schemas.microsoft.com/office/drawing/2014/main" id="{2A7DDAAE-C132-0D92-DB74-C6A3CCC0EE48}"/>
              </a:ext>
              <a:ext uri="{C183D7F6-B498-43B3-948B-1728B52AA6E4}">
                <adec:decorative xmlns:adec="http://schemas.microsoft.com/office/drawing/2017/decorative" val="1"/>
              </a:ext>
            </a:extLst>
          </p:cNvPr>
          <p:cNvSpPr/>
          <p:nvPr/>
        </p:nvSpPr>
        <p:spPr>
          <a:xfrm>
            <a:off x="394253" y="3928056"/>
            <a:ext cx="1750079" cy="766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839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AskJAN.org by Work-Related Function  </a:t>
            </a:r>
          </a:p>
        </p:txBody>
      </p:sp>
      <p:pic>
        <p:nvPicPr>
          <p:cNvPr id="5" name="Picture 4" descr="AskJAN.org by work-related function page&#10;e.g., manipulate items, noise, access information, temperature">
            <a:extLst>
              <a:ext uri="{FF2B5EF4-FFF2-40B4-BE49-F238E27FC236}">
                <a16:creationId xmlns:a16="http://schemas.microsoft.com/office/drawing/2014/main" id="{0662ED73-8446-B298-FEE7-C20256D9B0DE}"/>
              </a:ext>
            </a:extLst>
          </p:cNvPr>
          <p:cNvPicPr>
            <a:picLocks noChangeAspect="1"/>
          </p:cNvPicPr>
          <p:nvPr/>
        </p:nvPicPr>
        <p:blipFill>
          <a:blip r:embed="rId2"/>
          <a:stretch>
            <a:fillRect/>
          </a:stretch>
        </p:blipFill>
        <p:spPr>
          <a:xfrm>
            <a:off x="915491" y="983145"/>
            <a:ext cx="7313018" cy="3887029"/>
          </a:xfrm>
          <a:prstGeom prst="rect">
            <a:avLst/>
          </a:prstGeom>
        </p:spPr>
      </p:pic>
    </p:spTree>
    <p:extLst>
      <p:ext uri="{BB962C8B-B14F-4D97-AF65-F5344CB8AC3E}">
        <p14:creationId xmlns:p14="http://schemas.microsoft.com/office/powerpoint/2010/main" val="2268520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F04-12F4-48E2-9648-81D2EF3ACED5}"/>
              </a:ext>
            </a:extLst>
          </p:cNvPr>
          <p:cNvSpPr>
            <a:spLocks noGrp="1"/>
          </p:cNvSpPr>
          <p:nvPr>
            <p:ph type="ctrTitle"/>
          </p:nvPr>
        </p:nvSpPr>
        <p:spPr/>
        <p:txBody>
          <a:bodyPr/>
          <a:lstStyle/>
          <a:p>
            <a:r>
              <a:rPr lang="en-US" b="1" dirty="0"/>
              <a:t>AskJAN.org by Topic</a:t>
            </a:r>
          </a:p>
        </p:txBody>
      </p:sp>
      <p:pic>
        <p:nvPicPr>
          <p:cNvPr id="7" name="Content Placeholder 6" descr="AskJAN.org by Topic&#10;e.g., ADA Amendments Act, ergonomics, telework">
            <a:extLst>
              <a:ext uri="{FF2B5EF4-FFF2-40B4-BE49-F238E27FC236}">
                <a16:creationId xmlns:a16="http://schemas.microsoft.com/office/drawing/2014/main" id="{73F7EC32-7DEF-4A21-9A3F-504D4C7B889D}"/>
              </a:ext>
            </a:extLst>
          </p:cNvPr>
          <p:cNvPicPr>
            <a:picLocks noGrp="1" noChangeAspect="1"/>
          </p:cNvPicPr>
          <p:nvPr>
            <p:ph idx="4294967295"/>
          </p:nvPr>
        </p:nvPicPr>
        <p:blipFill>
          <a:blip r:embed="rId3"/>
          <a:stretch>
            <a:fillRect/>
          </a:stretch>
        </p:blipFill>
        <p:spPr>
          <a:xfrm>
            <a:off x="1280160" y="1117899"/>
            <a:ext cx="6583680" cy="3703740"/>
          </a:xfrm>
          <a:prstGeom prst="rect">
            <a:avLst/>
          </a:prstGeom>
        </p:spPr>
      </p:pic>
    </p:spTree>
    <p:extLst>
      <p:ext uri="{BB962C8B-B14F-4D97-AF65-F5344CB8AC3E}">
        <p14:creationId xmlns:p14="http://schemas.microsoft.com/office/powerpoint/2010/main" val="3133680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F78D-38E0-3D65-9384-1D5023CC243A}"/>
              </a:ext>
            </a:extLst>
          </p:cNvPr>
          <p:cNvSpPr>
            <a:spLocks noGrp="1"/>
          </p:cNvSpPr>
          <p:nvPr>
            <p:ph type="ctrTitle"/>
          </p:nvPr>
        </p:nvSpPr>
        <p:spPr/>
        <p:txBody>
          <a:bodyPr/>
          <a:lstStyle/>
          <a:p>
            <a:r>
              <a:rPr lang="en-US" b="1" dirty="0"/>
              <a:t>AskJAN.org by Accommodation</a:t>
            </a:r>
          </a:p>
        </p:txBody>
      </p:sp>
      <p:pic>
        <p:nvPicPr>
          <p:cNvPr id="5" name="Picture 4" descr="AskJAN.org by accommodation page&#10;e.g., accessible information, issues with supervisor, light duty, reassignment, technology ">
            <a:extLst>
              <a:ext uri="{FF2B5EF4-FFF2-40B4-BE49-F238E27FC236}">
                <a16:creationId xmlns:a16="http://schemas.microsoft.com/office/drawing/2014/main" id="{DEFF592F-75C1-A5A5-61A2-EC820A0F2E2B}"/>
              </a:ext>
            </a:extLst>
          </p:cNvPr>
          <p:cNvPicPr>
            <a:picLocks noChangeAspect="1"/>
          </p:cNvPicPr>
          <p:nvPr/>
        </p:nvPicPr>
        <p:blipFill>
          <a:blip r:embed="rId2"/>
          <a:stretch>
            <a:fillRect/>
          </a:stretch>
        </p:blipFill>
        <p:spPr>
          <a:xfrm>
            <a:off x="609600" y="1135192"/>
            <a:ext cx="6949440" cy="3707905"/>
          </a:xfrm>
          <a:prstGeom prst="rect">
            <a:avLst/>
          </a:prstGeom>
        </p:spPr>
      </p:pic>
    </p:spTree>
    <p:extLst>
      <p:ext uri="{BB962C8B-B14F-4D97-AF65-F5344CB8AC3E}">
        <p14:creationId xmlns:p14="http://schemas.microsoft.com/office/powerpoint/2010/main" val="3229754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estions">
            <a:extLst>
              <a:ext uri="{FF2B5EF4-FFF2-40B4-BE49-F238E27FC236}">
                <a16:creationId xmlns:a16="http://schemas.microsoft.com/office/drawing/2014/main" id="{BDBD4601-7305-8FC1-3C67-135353D0E6AF}"/>
              </a:ext>
            </a:extLst>
          </p:cNvPr>
          <p:cNvSpPr txBox="1"/>
          <p:nvPr/>
        </p:nvSpPr>
        <p:spPr>
          <a:xfrm>
            <a:off x="2430966" y="992460"/>
            <a:ext cx="4282067" cy="2297150"/>
          </a:xfrm>
          <a:prstGeom prst="rect">
            <a:avLst/>
          </a:prstGeom>
          <a:noFill/>
        </p:spPr>
        <p:txBody>
          <a:bodyPr wrap="none" rtlCol="0" anchor="ctr">
            <a:noAutofit/>
          </a:bodyPr>
          <a:lstStyle/>
          <a:p>
            <a:pPr algn="ctr"/>
            <a:r>
              <a:rPr lang="en-US" sz="4800" b="1" dirty="0"/>
              <a:t>Questions</a:t>
            </a:r>
          </a:p>
        </p:txBody>
      </p:sp>
      <p:sp>
        <p:nvSpPr>
          <p:cNvPr id="3" name="Title 2" hidden="1">
            <a:extLst>
              <a:ext uri="{FF2B5EF4-FFF2-40B4-BE49-F238E27FC236}">
                <a16:creationId xmlns:a16="http://schemas.microsoft.com/office/drawing/2014/main" id="{C3000E66-DB46-47F4-2877-B4F0736738F5}"/>
              </a:ext>
            </a:extLst>
          </p:cNvPr>
          <p:cNvSpPr>
            <a:spLocks noGrp="1"/>
          </p:cNvSpPr>
          <p:nvPr>
            <p:ph type="title" idx="4294967295"/>
          </p:nvPr>
        </p:nvSpPr>
        <p:spPr>
          <a:xfrm>
            <a:off x="628650" y="274638"/>
            <a:ext cx="7886700" cy="993775"/>
          </a:xfrm>
          <a:prstGeom prst="rect">
            <a:avLst/>
          </a:prstGeom>
        </p:spPr>
        <p:txBody>
          <a:bodyPr/>
          <a:lstStyle/>
          <a:p>
            <a:r>
              <a:rPr lang="en-US" dirty="0"/>
              <a:t>Questions</a:t>
            </a:r>
          </a:p>
        </p:txBody>
      </p:sp>
    </p:spTree>
    <p:extLst>
      <p:ext uri="{BB962C8B-B14F-4D97-AF65-F5344CB8AC3E}">
        <p14:creationId xmlns:p14="http://schemas.microsoft.com/office/powerpoint/2010/main" val="3268639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984F515E-D7B9-C5A7-F207-5ED249BEC548}"/>
              </a:ext>
            </a:extLst>
          </p:cNvPr>
          <p:cNvSpPr>
            <a:spLocks noGrp="1"/>
          </p:cNvSpPr>
          <p:nvPr>
            <p:ph type="ctrTitle"/>
          </p:nvPr>
        </p:nvSpPr>
        <p:spPr>
          <a:xfrm>
            <a:off x="457198" y="139747"/>
            <a:ext cx="5943600" cy="640080"/>
          </a:xfrm>
        </p:spPr>
        <p:txBody>
          <a:bodyPr/>
          <a:lstStyle/>
          <a:p>
            <a:r>
              <a:rPr lang="en-US" b="1" dirty="0"/>
              <a:t>Ask JAN! We can help. </a:t>
            </a:r>
          </a:p>
        </p:txBody>
      </p:sp>
      <p:pic>
        <p:nvPicPr>
          <p:cNvPr id="42" name="Picture Placeholder 11">
            <a:extLst>
              <a:ext uri="{FF2B5EF4-FFF2-40B4-BE49-F238E27FC236}">
                <a16:creationId xmlns:a16="http://schemas.microsoft.com/office/drawing/2014/main" id="{48CAE3D2-9C59-B5CC-2A01-A26E26384C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9784" y="1412543"/>
            <a:ext cx="1041323" cy="1041323"/>
          </a:xfrm>
          <a:prstGeom prst="rect">
            <a:avLst/>
          </a:prstGeom>
        </p:spPr>
      </p:pic>
      <p:sp>
        <p:nvSpPr>
          <p:cNvPr id="45" name="Text Placeholder 3" descr="askJAN.org">
            <a:extLst>
              <a:ext uri="{FF2B5EF4-FFF2-40B4-BE49-F238E27FC236}">
                <a16:creationId xmlns:a16="http://schemas.microsoft.com/office/drawing/2014/main" id="{B2A65E25-E971-1C09-9451-A64ECE390F44}"/>
              </a:ext>
            </a:extLst>
          </p:cNvPr>
          <p:cNvSpPr txBox="1">
            <a:spLocks/>
          </p:cNvSpPr>
          <p:nvPr/>
        </p:nvSpPr>
        <p:spPr>
          <a:xfrm>
            <a:off x="2061107" y="1589008"/>
            <a:ext cx="2521598" cy="182670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AskJAN.org</a:t>
            </a:r>
          </a:p>
        </p:txBody>
      </p:sp>
      <p:pic>
        <p:nvPicPr>
          <p:cNvPr id="24" name="Picture Placeholder 13">
            <a:extLst>
              <a:ext uri="{FF2B5EF4-FFF2-40B4-BE49-F238E27FC236}">
                <a16:creationId xmlns:a16="http://schemas.microsoft.com/office/drawing/2014/main" id="{89D57716-8296-D28B-F6B6-0ED277190B8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63355" y="1451321"/>
            <a:ext cx="1041323" cy="1041323"/>
          </a:xfrm>
          <a:prstGeom prst="rect">
            <a:avLst/>
          </a:prstGeom>
        </p:spPr>
      </p:pic>
      <p:sp>
        <p:nvSpPr>
          <p:cNvPr id="46" name="Text Placeholder 5" descr="800.526.7234&#10;">
            <a:extLst>
              <a:ext uri="{FF2B5EF4-FFF2-40B4-BE49-F238E27FC236}">
                <a16:creationId xmlns:a16="http://schemas.microsoft.com/office/drawing/2014/main" id="{552BBC88-0792-7EF7-A3C0-BACBDC39AC99}"/>
              </a:ext>
            </a:extLst>
          </p:cNvPr>
          <p:cNvSpPr txBox="1">
            <a:spLocks/>
          </p:cNvSpPr>
          <p:nvPr/>
        </p:nvSpPr>
        <p:spPr>
          <a:xfrm>
            <a:off x="5989081" y="1658398"/>
            <a:ext cx="2521598" cy="182670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800.526.7234</a:t>
            </a:r>
          </a:p>
        </p:txBody>
      </p:sp>
      <p:pic>
        <p:nvPicPr>
          <p:cNvPr id="25" name="Picture Placeholder 15">
            <a:extLst>
              <a:ext uri="{FF2B5EF4-FFF2-40B4-BE49-F238E27FC236}">
                <a16:creationId xmlns:a16="http://schemas.microsoft.com/office/drawing/2014/main" id="{D06DE79C-F123-4571-6A84-E52D562AFA4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9784" y="3415711"/>
            <a:ext cx="931409" cy="931409"/>
          </a:xfrm>
          <a:prstGeom prst="rect">
            <a:avLst/>
          </a:prstGeom>
        </p:spPr>
      </p:pic>
      <p:sp>
        <p:nvSpPr>
          <p:cNvPr id="47" name="Text Placeholder 7" descr="Live Chat @ AskJAN.org&#10;">
            <a:extLst>
              <a:ext uri="{FF2B5EF4-FFF2-40B4-BE49-F238E27FC236}">
                <a16:creationId xmlns:a16="http://schemas.microsoft.com/office/drawing/2014/main" id="{544C2380-667B-E0CC-0187-02913420CE3B}"/>
              </a:ext>
            </a:extLst>
          </p:cNvPr>
          <p:cNvSpPr txBox="1">
            <a:spLocks/>
          </p:cNvSpPr>
          <p:nvPr/>
        </p:nvSpPr>
        <p:spPr>
          <a:xfrm>
            <a:off x="2061107" y="3636633"/>
            <a:ext cx="2521598" cy="182670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Live Chat @ AskJAN.org</a:t>
            </a:r>
          </a:p>
        </p:txBody>
      </p:sp>
      <p:pic>
        <p:nvPicPr>
          <p:cNvPr id="26" name="Picture Placeholder 17">
            <a:extLst>
              <a:ext uri="{FF2B5EF4-FFF2-40B4-BE49-F238E27FC236}">
                <a16:creationId xmlns:a16="http://schemas.microsoft.com/office/drawing/2014/main" id="{1FD88581-F70D-DC8D-D1BB-5AF0B435482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63355" y="3360753"/>
            <a:ext cx="1041323" cy="1041323"/>
          </a:xfrm>
          <a:prstGeom prst="rect">
            <a:avLst/>
          </a:prstGeom>
        </p:spPr>
      </p:pic>
      <p:sp>
        <p:nvSpPr>
          <p:cNvPr id="48" name="Text Placeholder 9" descr="Email JAN@AskJAN.org&#10;">
            <a:extLst>
              <a:ext uri="{FF2B5EF4-FFF2-40B4-BE49-F238E27FC236}">
                <a16:creationId xmlns:a16="http://schemas.microsoft.com/office/drawing/2014/main" id="{1BF8FD59-87AE-9D45-3360-33B4151D38FE}"/>
              </a:ext>
            </a:extLst>
          </p:cNvPr>
          <p:cNvSpPr txBox="1">
            <a:spLocks/>
          </p:cNvSpPr>
          <p:nvPr/>
        </p:nvSpPr>
        <p:spPr>
          <a:xfrm>
            <a:off x="5989081" y="3636633"/>
            <a:ext cx="3027759" cy="182670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Email JAN@AskJAN.org</a:t>
            </a:r>
          </a:p>
        </p:txBody>
      </p:sp>
    </p:spTree>
    <p:extLst>
      <p:ext uri="{BB962C8B-B14F-4D97-AF65-F5344CB8AC3E}">
        <p14:creationId xmlns:p14="http://schemas.microsoft.com/office/powerpoint/2010/main" val="231188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04-302F-ABA5-37F7-6C590A7BE577}"/>
              </a:ext>
            </a:extLst>
          </p:cNvPr>
          <p:cNvSpPr>
            <a:spLocks noGrp="1"/>
          </p:cNvSpPr>
          <p:nvPr>
            <p:ph type="ctrTitle"/>
          </p:nvPr>
        </p:nvSpPr>
        <p:spPr/>
        <p:txBody>
          <a:bodyPr/>
          <a:lstStyle/>
          <a:p>
            <a:r>
              <a:rPr lang="en-US" dirty="0"/>
              <a:t>JAN Resources </a:t>
            </a:r>
          </a:p>
        </p:txBody>
      </p:sp>
      <p:sp>
        <p:nvSpPr>
          <p:cNvPr id="3" name="Text Placeholder 2">
            <a:extLst>
              <a:ext uri="{FF2B5EF4-FFF2-40B4-BE49-F238E27FC236}">
                <a16:creationId xmlns:a16="http://schemas.microsoft.com/office/drawing/2014/main" id="{6B4EA9CE-E704-D0D6-47B0-869DB227CF6E}"/>
              </a:ext>
            </a:extLst>
          </p:cNvPr>
          <p:cNvSpPr>
            <a:spLocks noGrp="1"/>
          </p:cNvSpPr>
          <p:nvPr>
            <p:ph type="body" sz="quarter" idx="10"/>
          </p:nvPr>
        </p:nvSpPr>
        <p:spPr/>
        <p:txBody>
          <a:bodyPr>
            <a:normAutofit lnSpcReduction="10000"/>
          </a:bodyPr>
          <a:lstStyle/>
          <a:p>
            <a:pPr marL="0" indent="0">
              <a:buNone/>
            </a:pPr>
            <a:r>
              <a:rPr lang="en-US" dirty="0">
                <a:solidFill>
                  <a:srgbClr val="0076C3"/>
                </a:solidFill>
                <a:hlinkClick r:id="rId3">
                  <a:extLst>
                    <a:ext uri="{A12FA001-AC4F-418D-AE19-62706E023703}">
                      <ahyp:hlinkClr xmlns:ahyp="http://schemas.microsoft.com/office/drawing/2018/hyperlinkcolor" val="tx"/>
                    </a:ext>
                  </a:extLst>
                </a:hlinkClick>
              </a:rPr>
              <a:t>Accommodations for Educators </a:t>
            </a:r>
            <a:br>
              <a:rPr lang="en-US" dirty="0">
                <a:solidFill>
                  <a:srgbClr val="0076C3"/>
                </a:solidFill>
                <a:hlinkClick r:id="rId3">
                  <a:extLst>
                    <a:ext uri="{A12FA001-AC4F-418D-AE19-62706E023703}">
                      <ahyp:hlinkClr xmlns:ahyp="http://schemas.microsoft.com/office/drawing/2018/hyperlinkcolor" val="tx"/>
                    </a:ext>
                  </a:extLst>
                </a:hlinkClick>
              </a:rPr>
            </a:br>
            <a:r>
              <a:rPr lang="en-US" dirty="0">
                <a:solidFill>
                  <a:srgbClr val="0076C3"/>
                </a:solidFill>
                <a:hlinkClick r:id="rId3">
                  <a:extLst>
                    <a:ext uri="{A12FA001-AC4F-418D-AE19-62706E023703}">
                      <ahyp:hlinkClr xmlns:ahyp="http://schemas.microsoft.com/office/drawing/2018/hyperlinkcolor" val="tx"/>
                    </a:ext>
                  </a:extLst>
                </a:hlinkClick>
              </a:rPr>
              <a:t>who are Deaf or Hard of Hearing</a:t>
            </a:r>
            <a:endParaRPr lang="en-US" dirty="0">
              <a:solidFill>
                <a:srgbClr val="0076C3"/>
              </a:solidFill>
            </a:endParaRPr>
          </a:p>
          <a:p>
            <a:pPr marL="0" indent="0">
              <a:buNone/>
            </a:pPr>
            <a:r>
              <a:rPr lang="en-US" dirty="0">
                <a:solidFill>
                  <a:srgbClr val="0076C3"/>
                </a:solidFill>
                <a:hlinkClick r:id="rId4">
                  <a:extLst>
                    <a:ext uri="{A12FA001-AC4F-418D-AE19-62706E023703}">
                      <ahyp:hlinkClr xmlns:ahyp="http://schemas.microsoft.com/office/drawing/2018/hyperlinkcolor" val="tx"/>
                    </a:ext>
                  </a:extLst>
                </a:hlinkClick>
              </a:rPr>
              <a:t>Teleconference Accessibility and Hearing-Keeping Deaf and Hard of Hearing Employees in the Loop</a:t>
            </a:r>
            <a:endParaRPr lang="en-US" dirty="0">
              <a:solidFill>
                <a:srgbClr val="0076C3"/>
              </a:solidFill>
            </a:endParaRPr>
          </a:p>
          <a:p>
            <a:pPr marL="0" indent="0">
              <a:buNone/>
            </a:pPr>
            <a:r>
              <a:rPr lang="en-US" dirty="0">
                <a:solidFill>
                  <a:srgbClr val="0076C3"/>
                </a:solidFill>
                <a:hlinkClick r:id="rId5">
                  <a:extLst>
                    <a:ext uri="{A12FA001-AC4F-418D-AE19-62706E023703}">
                      <ahyp:hlinkClr xmlns:ahyp="http://schemas.microsoft.com/office/drawing/2018/hyperlinkcolor" val="tx"/>
                    </a:ext>
                  </a:extLst>
                </a:hlinkClick>
              </a:rPr>
              <a:t>Occupation and Industry Series: Accommodating Educators with Disabilities</a:t>
            </a:r>
            <a:endParaRPr lang="en-US" dirty="0">
              <a:solidFill>
                <a:srgbClr val="0076C3"/>
              </a:solidFill>
            </a:endParaRPr>
          </a:p>
          <a:p>
            <a:pPr marL="0" indent="0">
              <a:buNone/>
            </a:pPr>
            <a:r>
              <a:rPr lang="en-US" b="0" i="0" u="none" strike="noStrike" dirty="0">
                <a:solidFill>
                  <a:srgbClr val="0076C3"/>
                </a:solidFill>
                <a:effectLst/>
                <a:hlinkClick r:id="rId6">
                  <a:extLst>
                    <a:ext uri="{A12FA001-AC4F-418D-AE19-62706E023703}">
                      <ahyp:hlinkClr xmlns:ahyp="http://schemas.microsoft.com/office/drawing/2018/hyperlinkcolor" val="tx"/>
                    </a:ext>
                  </a:extLst>
                </a:hlinkClick>
              </a:rPr>
              <a:t>It’s Back to School Time – Accommodating Educators with Disabilities</a:t>
            </a:r>
            <a:endParaRPr lang="en-US" dirty="0">
              <a:solidFill>
                <a:srgbClr val="0076C3"/>
              </a:solidFill>
            </a:endParaRPr>
          </a:p>
          <a:p>
            <a:pPr marL="0" indent="0">
              <a:buNone/>
            </a:pPr>
            <a:endParaRPr lang="en-US" sz="1800" dirty="0">
              <a:solidFill>
                <a:srgbClr val="005192"/>
              </a:solidFill>
            </a:endParaRPr>
          </a:p>
        </p:txBody>
      </p:sp>
      <p:sp>
        <p:nvSpPr>
          <p:cNvPr id="4" name="Picture Placeholder 3">
            <a:extLst>
              <a:ext uri="{FF2B5EF4-FFF2-40B4-BE49-F238E27FC236}">
                <a16:creationId xmlns:a16="http://schemas.microsoft.com/office/drawing/2014/main" id="{212410D7-4E6C-0C10-8698-E34D5EA731FB}"/>
              </a:ext>
            </a:extLst>
          </p:cNvPr>
          <p:cNvSpPr>
            <a:spLocks noGrp="1"/>
          </p:cNvSpPr>
          <p:nvPr>
            <p:ph type="pic" sz="quarter" idx="17"/>
          </p:nvPr>
        </p:nvSpPr>
        <p:spPr/>
        <p:txBody>
          <a:bodyPr>
            <a:normAutofit/>
          </a:bodyPr>
          <a:lstStyle/>
          <a:p>
            <a:r>
              <a:rPr lang="en-US" sz="2000" b="0" i="0" u="none" strike="noStrike" dirty="0">
                <a:solidFill>
                  <a:srgbClr val="0076C3"/>
                </a:solidFill>
                <a:effectLst/>
                <a:hlinkClick r:id="rId7">
                  <a:extLst>
                    <a:ext uri="{A12FA001-AC4F-418D-AE19-62706E023703}">
                      <ahyp:hlinkClr xmlns:ahyp="http://schemas.microsoft.com/office/drawing/2018/hyperlinkcolor" val="tx"/>
                    </a:ext>
                  </a:extLst>
                </a:hlinkClick>
              </a:rPr>
              <a:t>Choosing Among Options for Computer Users with Low Vision</a:t>
            </a:r>
            <a:endParaRPr lang="en-US" sz="2000" b="0" i="0" u="none" strike="noStrike" dirty="0">
              <a:solidFill>
                <a:srgbClr val="0076C3"/>
              </a:solidFill>
              <a:effectLst/>
            </a:endParaRPr>
          </a:p>
          <a:p>
            <a:r>
              <a:rPr lang="en-US" sz="2000" dirty="0">
                <a:solidFill>
                  <a:srgbClr val="0076C3"/>
                </a:solidFill>
                <a:hlinkClick r:id="rId8">
                  <a:extLst>
                    <a:ext uri="{A12FA001-AC4F-418D-AE19-62706E023703}">
                      <ahyp:hlinkClr xmlns:ahyp="http://schemas.microsoft.com/office/drawing/2018/hyperlinkcolor" val="tx"/>
                    </a:ext>
                  </a:extLst>
                </a:hlinkClick>
              </a:rPr>
              <a:t>The Interactive Process and </a:t>
            </a:r>
            <a:br>
              <a:rPr lang="en-US" sz="2000" dirty="0">
                <a:solidFill>
                  <a:srgbClr val="0076C3"/>
                </a:solidFill>
                <a:hlinkClick r:id="rId8">
                  <a:extLst>
                    <a:ext uri="{A12FA001-AC4F-418D-AE19-62706E023703}">
                      <ahyp:hlinkClr xmlns:ahyp="http://schemas.microsoft.com/office/drawing/2018/hyperlinkcolor" val="tx"/>
                    </a:ext>
                  </a:extLst>
                </a:hlinkClick>
              </a:rPr>
            </a:br>
            <a:r>
              <a:rPr lang="en-US" sz="2000" dirty="0">
                <a:solidFill>
                  <a:srgbClr val="0076C3"/>
                </a:solidFill>
                <a:hlinkClick r:id="rId8">
                  <a:extLst>
                    <a:ext uri="{A12FA001-AC4F-418D-AE19-62706E023703}">
                      <ahyp:hlinkClr xmlns:ahyp="http://schemas.microsoft.com/office/drawing/2018/hyperlinkcolor" val="tx"/>
                    </a:ext>
                  </a:extLst>
                </a:hlinkClick>
              </a:rPr>
              <a:t>Service Providers</a:t>
            </a:r>
            <a:endParaRPr lang="en-US" sz="2000" dirty="0">
              <a:solidFill>
                <a:srgbClr val="0076C3"/>
              </a:solidFill>
            </a:endParaRPr>
          </a:p>
          <a:p>
            <a:r>
              <a:rPr lang="en-US" sz="2000" dirty="0">
                <a:solidFill>
                  <a:srgbClr val="0076C3"/>
                </a:solidFill>
                <a:hlinkClick r:id="rId9">
                  <a:extLst>
                    <a:ext uri="{A12FA001-AC4F-418D-AE19-62706E023703}">
                      <ahyp:hlinkClr xmlns:ahyp="http://schemas.microsoft.com/office/drawing/2018/hyperlinkcolor" val="tx"/>
                    </a:ext>
                  </a:extLst>
                </a:hlinkClick>
              </a:rPr>
              <a:t>How to Request an Accommodation: Accommodation Form Letter</a:t>
            </a:r>
            <a:endParaRPr lang="en-US" sz="2000" dirty="0">
              <a:solidFill>
                <a:srgbClr val="0076C3"/>
              </a:solidFill>
            </a:endParaRPr>
          </a:p>
          <a:p>
            <a:r>
              <a:rPr lang="en-US" sz="2000" dirty="0">
                <a:solidFill>
                  <a:srgbClr val="0076C3"/>
                </a:solidFill>
                <a:hlinkClick r:id="rId10">
                  <a:extLst>
                    <a:ext uri="{A12FA001-AC4F-418D-AE19-62706E023703}">
                      <ahyp:hlinkClr xmlns:ahyp="http://schemas.microsoft.com/office/drawing/2018/hyperlinkcolor" val="tx"/>
                    </a:ext>
                  </a:extLst>
                </a:hlinkClick>
              </a:rPr>
              <a:t>Your Accommodation Request Was Denied. What Now?</a:t>
            </a:r>
            <a:endParaRPr lang="en-US" sz="2000" dirty="0">
              <a:solidFill>
                <a:srgbClr val="0076C3"/>
              </a:solidFill>
            </a:endParaRPr>
          </a:p>
        </p:txBody>
      </p:sp>
      <p:pic>
        <p:nvPicPr>
          <p:cNvPr id="6" name="Picture 5" descr="JAN: Job Accommodation Network ">
            <a:extLst>
              <a:ext uri="{FF2B5EF4-FFF2-40B4-BE49-F238E27FC236}">
                <a16:creationId xmlns:a16="http://schemas.microsoft.com/office/drawing/2014/main" id="{7ADD339A-FF74-EDBC-4896-20ACD66AD913}"/>
              </a:ext>
            </a:extLst>
          </p:cNvPr>
          <p:cNvPicPr>
            <a:picLocks noChangeAspect="1"/>
          </p:cNvPicPr>
          <p:nvPr/>
        </p:nvPicPr>
        <p:blipFill>
          <a:blip r:embed="rId11"/>
          <a:stretch>
            <a:fillRect/>
          </a:stretch>
        </p:blipFill>
        <p:spPr>
          <a:xfrm>
            <a:off x="4803291" y="3954780"/>
            <a:ext cx="2901456" cy="920420"/>
          </a:xfrm>
          <a:prstGeom prst="rect">
            <a:avLst/>
          </a:prstGeom>
        </p:spPr>
      </p:pic>
    </p:spTree>
    <p:extLst>
      <p:ext uri="{BB962C8B-B14F-4D97-AF65-F5344CB8AC3E}">
        <p14:creationId xmlns:p14="http://schemas.microsoft.com/office/powerpoint/2010/main" val="1846404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8B591F1-5E5B-3CDE-DA79-825E4E570B14}"/>
              </a:ext>
            </a:extLst>
          </p:cNvPr>
          <p:cNvSpPr>
            <a:spLocks noGrp="1"/>
          </p:cNvSpPr>
          <p:nvPr>
            <p:ph type="title" idx="4294967295"/>
          </p:nvPr>
        </p:nvSpPr>
        <p:spPr>
          <a:xfrm>
            <a:off x="628650" y="274638"/>
            <a:ext cx="7886700" cy="993775"/>
          </a:xfrm>
          <a:prstGeom prst="rect">
            <a:avLst/>
          </a:prstGeom>
        </p:spPr>
        <p:txBody>
          <a:bodyPr/>
          <a:lstStyle/>
          <a:p>
            <a:r>
              <a:rPr lang="en-US" dirty="0"/>
              <a:t>Thank You</a:t>
            </a:r>
          </a:p>
        </p:txBody>
      </p:sp>
      <p:sp>
        <p:nvSpPr>
          <p:cNvPr id="3" name="Thank You">
            <a:extLst>
              <a:ext uri="{FF2B5EF4-FFF2-40B4-BE49-F238E27FC236}">
                <a16:creationId xmlns:a16="http://schemas.microsoft.com/office/drawing/2014/main" id="{B47F028F-CAD8-1850-CB2E-A7E1A7B840D2}"/>
              </a:ext>
            </a:extLst>
          </p:cNvPr>
          <p:cNvSpPr txBox="1"/>
          <p:nvPr/>
        </p:nvSpPr>
        <p:spPr>
          <a:xfrm>
            <a:off x="3161935" y="2156252"/>
            <a:ext cx="2820131" cy="830997"/>
          </a:xfrm>
          <a:prstGeom prst="rect">
            <a:avLst/>
          </a:prstGeom>
          <a:noFill/>
        </p:spPr>
        <p:txBody>
          <a:bodyPr wrap="none" rtlCol="0">
            <a:spAutoFit/>
          </a:bodyPr>
          <a:lstStyle/>
          <a:p>
            <a:r>
              <a:rPr lang="en-US" sz="4800" b="1" dirty="0"/>
              <a:t>Thank You</a:t>
            </a:r>
          </a:p>
        </p:txBody>
      </p:sp>
    </p:spTree>
    <p:extLst>
      <p:ext uri="{BB962C8B-B14F-4D97-AF65-F5344CB8AC3E}">
        <p14:creationId xmlns:p14="http://schemas.microsoft.com/office/powerpoint/2010/main" val="4239196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1C7A-94C5-EE2B-C904-DCBC8818EAFE}"/>
              </a:ext>
            </a:extLst>
          </p:cNvPr>
          <p:cNvSpPr>
            <a:spLocks noGrp="1"/>
          </p:cNvSpPr>
          <p:nvPr>
            <p:ph type="ctrTitle"/>
          </p:nvPr>
        </p:nvSpPr>
        <p:spPr/>
        <p:txBody>
          <a:bodyPr/>
          <a:lstStyle/>
          <a:p>
            <a:r>
              <a:rPr lang="en-US" b="1" dirty="0"/>
              <a:t>Session Evaluation and CEUs</a:t>
            </a:r>
          </a:p>
        </p:txBody>
      </p:sp>
      <p:sp>
        <p:nvSpPr>
          <p:cNvPr id="3" name="Text Placeholder 2">
            <a:extLst>
              <a:ext uri="{FF2B5EF4-FFF2-40B4-BE49-F238E27FC236}">
                <a16:creationId xmlns:a16="http://schemas.microsoft.com/office/drawing/2014/main" id="{DA15235A-DE52-4894-B87A-34CC4AFB151E}"/>
              </a:ext>
            </a:extLst>
          </p:cNvPr>
          <p:cNvSpPr>
            <a:spLocks noGrp="1"/>
          </p:cNvSpPr>
          <p:nvPr>
            <p:ph type="body" sz="quarter" idx="10"/>
          </p:nvPr>
        </p:nvSpPr>
        <p:spPr>
          <a:xfrm>
            <a:off x="457200" y="1188720"/>
            <a:ext cx="8213725" cy="3383280"/>
          </a:xfrm>
        </p:spPr>
        <p:txBody>
          <a:bodyPr vert="horz" lIns="0" tIns="45720" rIns="91440" bIns="45720" rtlCol="0" anchor="t">
            <a:noAutofit/>
          </a:bodyPr>
          <a:lstStyle/>
          <a:p>
            <a:pPr>
              <a:lnSpc>
                <a:spcPct val="100000"/>
              </a:lnSpc>
            </a:pPr>
            <a:r>
              <a:rPr lang="en-US" dirty="0"/>
              <a:t>Session Feedback Evaluation</a:t>
            </a:r>
          </a:p>
          <a:p>
            <a:pPr marL="320040" indent="-228600">
              <a:lnSpc>
                <a:spcPct val="100000"/>
              </a:lnSpc>
              <a:buFont typeface="Wingdings" pitchFamily="2" charset="2"/>
              <a:buChar char="§"/>
            </a:pPr>
            <a:r>
              <a:rPr lang="en-US" sz="1800" dirty="0">
                <a:solidFill>
                  <a:srgbClr val="005192"/>
                </a:solidFill>
              </a:rPr>
              <a:t>Your Feedback is very important to us. Please be sure to complete session evaluations through the ATIA mobile app.</a:t>
            </a:r>
          </a:p>
          <a:p>
            <a:pPr>
              <a:lnSpc>
                <a:spcPct val="100000"/>
              </a:lnSpc>
            </a:pPr>
            <a:r>
              <a:rPr lang="en-US" dirty="0">
                <a:solidFill>
                  <a:srgbClr val="005192"/>
                </a:solidFill>
              </a:rPr>
              <a:t>CEUs</a:t>
            </a:r>
          </a:p>
          <a:p>
            <a:pPr marL="434340" indent="-342900">
              <a:lnSpc>
                <a:spcPct val="100000"/>
              </a:lnSpc>
              <a:buFont typeface="Wingdings" pitchFamily="2" charset="2"/>
              <a:buChar char="§"/>
            </a:pPr>
            <a:r>
              <a:rPr lang="en-US" sz="1800" dirty="0">
                <a:solidFill>
                  <a:srgbClr val="005192"/>
                </a:solidFill>
              </a:rPr>
              <a:t>ATIA 2024 education sessions are reviewed for ACVREP, AOTA, ASHA, CRC and IACET CE eligibility. Not all sessions are approved for each specialty CEU. Please see each session description for CEU availability.</a:t>
            </a:r>
          </a:p>
          <a:p>
            <a:pPr marL="434340" indent="-342900">
              <a:lnSpc>
                <a:spcPct val="100000"/>
              </a:lnSpc>
              <a:buFont typeface="Wingdings" pitchFamily="2" charset="2"/>
              <a:buChar char="§"/>
            </a:pPr>
            <a:r>
              <a:rPr lang="en-US" sz="1800" dirty="0">
                <a:solidFill>
                  <a:srgbClr val="005192"/>
                </a:solidFill>
              </a:rPr>
              <a:t>Full information: </a:t>
            </a:r>
            <a:r>
              <a:rPr lang="en-US" sz="1800" dirty="0">
                <a:solidFill>
                  <a:srgbClr val="0076C3"/>
                </a:solidFill>
                <a:hlinkClick r:id="rId3">
                  <a:extLst>
                    <a:ext uri="{A12FA001-AC4F-418D-AE19-62706E023703}">
                      <ahyp:hlinkClr xmlns:ahyp="http://schemas.microsoft.com/office/drawing/2018/hyperlinkcolor" val="tx"/>
                    </a:ext>
                  </a:extLst>
                </a:hlinkClick>
              </a:rPr>
              <a:t>atia.org/atia-2024-orlando-ceus</a:t>
            </a:r>
            <a:r>
              <a:rPr lang="en-US" sz="1800" dirty="0">
                <a:solidFill>
                  <a:srgbClr val="0076C3"/>
                </a:solidFill>
              </a:rPr>
              <a:t> </a:t>
            </a:r>
          </a:p>
        </p:txBody>
      </p:sp>
    </p:spTree>
    <p:extLst>
      <p:ext uri="{BB962C8B-B14F-4D97-AF65-F5344CB8AC3E}">
        <p14:creationId xmlns:p14="http://schemas.microsoft.com/office/powerpoint/2010/main" val="247025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57CD-4C95-908C-920F-62F084A86150}"/>
              </a:ext>
            </a:extLst>
          </p:cNvPr>
          <p:cNvSpPr>
            <a:spLocks noGrp="1"/>
          </p:cNvSpPr>
          <p:nvPr>
            <p:ph type="ctrTitle"/>
          </p:nvPr>
        </p:nvSpPr>
        <p:spPr/>
        <p:txBody>
          <a:bodyPr/>
          <a:lstStyle/>
          <a:p>
            <a:r>
              <a:rPr lang="en-US" b="1" dirty="0"/>
              <a:t>Ask JAN! We Can Help</a:t>
            </a:r>
            <a:r>
              <a:rPr lang="en-US" dirty="0"/>
              <a:t>	</a:t>
            </a:r>
          </a:p>
        </p:txBody>
      </p:sp>
      <p:sp>
        <p:nvSpPr>
          <p:cNvPr id="3" name="Text Placeholder 2">
            <a:extLst>
              <a:ext uri="{FF2B5EF4-FFF2-40B4-BE49-F238E27FC236}">
                <a16:creationId xmlns:a16="http://schemas.microsoft.com/office/drawing/2014/main" id="{58787D65-C3B2-C3AD-C1D9-485D71198227}"/>
              </a:ext>
            </a:extLst>
          </p:cNvPr>
          <p:cNvSpPr>
            <a:spLocks noGrp="1"/>
          </p:cNvSpPr>
          <p:nvPr>
            <p:ph type="body" sz="quarter" idx="10"/>
          </p:nvPr>
        </p:nvSpPr>
        <p:spPr/>
        <p:txBody>
          <a:bodyPr/>
          <a:lstStyle/>
          <a:p>
            <a:pPr>
              <a:spcAft>
                <a:spcPts val="1200"/>
              </a:spcAft>
            </a:pPr>
            <a:r>
              <a:rPr lang="en-US" sz="2000" dirty="0"/>
              <a:t>Job Accommodation Network (JAN) was established in 1983</a:t>
            </a:r>
          </a:p>
          <a:p>
            <a:pPr>
              <a:spcAft>
                <a:spcPts val="1200"/>
              </a:spcAft>
            </a:pPr>
            <a:r>
              <a:rPr lang="en-US" sz="2000" dirty="0"/>
              <a:t>National, free consulting service</a:t>
            </a:r>
          </a:p>
          <a:p>
            <a:r>
              <a:rPr lang="en-US" sz="2000" dirty="0"/>
              <a:t>A service of the U.S. Department </a:t>
            </a:r>
            <a:br>
              <a:rPr lang="en-US" sz="2000" dirty="0"/>
            </a:br>
            <a:r>
              <a:rPr lang="en-US" sz="2000" dirty="0"/>
              <a:t>of Labor’s Office of Disability Employment Policy/ODEP</a:t>
            </a:r>
          </a:p>
        </p:txBody>
      </p:sp>
      <p:pic>
        <p:nvPicPr>
          <p:cNvPr id="7" name="Picture 6" descr="JAN Job Accommodation Network&#10;Practical Solutions, Workplace Success ">
            <a:extLst>
              <a:ext uri="{FF2B5EF4-FFF2-40B4-BE49-F238E27FC236}">
                <a16:creationId xmlns:a16="http://schemas.microsoft.com/office/drawing/2014/main" id="{29C014E2-5534-1A2A-9ADA-E2335040BD64}"/>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9738" y="3656320"/>
            <a:ext cx="3324562" cy="1261494"/>
          </a:xfrm>
          <a:prstGeom prst="rect">
            <a:avLst/>
          </a:prstGeom>
        </p:spPr>
      </p:pic>
      <p:sp>
        <p:nvSpPr>
          <p:cNvPr id="5" name="Text Placeholder 2">
            <a:extLst>
              <a:ext uri="{FF2B5EF4-FFF2-40B4-BE49-F238E27FC236}">
                <a16:creationId xmlns:a16="http://schemas.microsoft.com/office/drawing/2014/main" id="{3098A845-996D-4E5F-0226-04C3F58D0027}"/>
              </a:ext>
            </a:extLst>
          </p:cNvPr>
          <p:cNvSpPr txBox="1">
            <a:spLocks/>
          </p:cNvSpPr>
          <p:nvPr/>
        </p:nvSpPr>
        <p:spPr>
          <a:xfrm>
            <a:off x="4432151" y="1188719"/>
            <a:ext cx="3974951" cy="3815033"/>
          </a:xfrm>
          <a:prstGeom prst="rect">
            <a:avLst/>
          </a:prstGeom>
        </p:spPr>
        <p:txBody>
          <a:bodyPr vert="horz" lIns="0" tIns="45720" rIns="91440" bIns="45720" rtlCol="0">
            <a:normAutofit fontScale="47500" lnSpcReduction="20000"/>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spcAft>
                <a:spcPts val="600"/>
              </a:spcAft>
              <a:buNone/>
            </a:pPr>
            <a:r>
              <a:rPr lang="en-US" sz="4200" dirty="0"/>
              <a:t>Practical guidance and technical </a:t>
            </a:r>
            <a:r>
              <a:rPr lang="en-US" sz="4200" dirty="0">
                <a:solidFill>
                  <a:srgbClr val="005192"/>
                </a:solidFill>
              </a:rPr>
              <a:t>assistance</a:t>
            </a:r>
            <a:r>
              <a:rPr lang="en-US" sz="4200" dirty="0"/>
              <a:t> for employers, people </a:t>
            </a:r>
            <a:br>
              <a:rPr lang="en-US" sz="4200" dirty="0"/>
            </a:br>
            <a:r>
              <a:rPr lang="en-US" sz="4200" dirty="0"/>
              <a:t>with disabilities, and others on:</a:t>
            </a:r>
          </a:p>
          <a:p>
            <a:pPr marL="434340" indent="-342900">
              <a:lnSpc>
                <a:spcPct val="110000"/>
              </a:lnSpc>
              <a:spcAft>
                <a:spcPts val="600"/>
              </a:spcAft>
            </a:pPr>
            <a:r>
              <a:rPr lang="en-US" sz="3800" dirty="0">
                <a:solidFill>
                  <a:srgbClr val="005192"/>
                </a:solidFill>
              </a:rPr>
              <a:t>Accommodation process strategies</a:t>
            </a:r>
          </a:p>
          <a:p>
            <a:pPr marL="434340" indent="-342900">
              <a:lnSpc>
                <a:spcPct val="110000"/>
              </a:lnSpc>
              <a:spcAft>
                <a:spcPts val="600"/>
              </a:spcAft>
            </a:pPr>
            <a:r>
              <a:rPr lang="en-US" sz="3800" dirty="0">
                <a:solidFill>
                  <a:srgbClr val="005192"/>
                </a:solidFill>
              </a:rPr>
              <a:t>Job accommodation solutions</a:t>
            </a:r>
          </a:p>
          <a:p>
            <a:pPr marL="434340" indent="-342900">
              <a:lnSpc>
                <a:spcPct val="110000"/>
              </a:lnSpc>
              <a:spcAft>
                <a:spcPts val="600"/>
              </a:spcAft>
            </a:pPr>
            <a:r>
              <a:rPr lang="en-US" sz="3800" dirty="0">
                <a:solidFill>
                  <a:srgbClr val="005192"/>
                </a:solidFill>
              </a:rPr>
              <a:t>Title I of the ADA and related legislation</a:t>
            </a:r>
          </a:p>
          <a:p>
            <a:pPr marL="434340" indent="-342900">
              <a:lnSpc>
                <a:spcPct val="110000"/>
              </a:lnSpc>
              <a:spcAft>
                <a:spcPts val="600"/>
              </a:spcAft>
            </a:pPr>
            <a:r>
              <a:rPr lang="en-US" sz="3800" dirty="0">
                <a:solidFill>
                  <a:srgbClr val="005192"/>
                </a:solidFill>
              </a:rPr>
              <a:t>Self-employment and entrepreneurship options for people with disabilities</a:t>
            </a:r>
          </a:p>
        </p:txBody>
      </p:sp>
    </p:spTree>
    <p:extLst>
      <p:ext uri="{BB962C8B-B14F-4D97-AF65-F5344CB8AC3E}">
        <p14:creationId xmlns:p14="http://schemas.microsoft.com/office/powerpoint/2010/main" val="207344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8D28-CD64-C2FA-F0F9-27F4558D0F4F}"/>
              </a:ext>
            </a:extLst>
          </p:cNvPr>
          <p:cNvSpPr>
            <a:spLocks noGrp="1"/>
          </p:cNvSpPr>
          <p:nvPr>
            <p:ph type="ctrTitle"/>
          </p:nvPr>
        </p:nvSpPr>
        <p:spPr/>
        <p:txBody>
          <a:bodyPr/>
          <a:lstStyle/>
          <a:p>
            <a:r>
              <a:rPr lang="en-US" b="1" kern="1200" dirty="0">
                <a:solidFill>
                  <a:schemeClr val="tx1"/>
                </a:solidFill>
              </a:rPr>
              <a:t>Typical Issues — Education Settings</a:t>
            </a:r>
            <a:endParaRPr lang="en-US" b="1" dirty="0"/>
          </a:p>
        </p:txBody>
      </p:sp>
      <p:sp>
        <p:nvSpPr>
          <p:cNvPr id="3" name="Text Placeholder 2">
            <a:extLst>
              <a:ext uri="{FF2B5EF4-FFF2-40B4-BE49-F238E27FC236}">
                <a16:creationId xmlns:a16="http://schemas.microsoft.com/office/drawing/2014/main" id="{37F217B1-3FD1-5C03-9880-45D4C1A63C12}"/>
              </a:ext>
            </a:extLst>
          </p:cNvPr>
          <p:cNvSpPr>
            <a:spLocks noGrp="1"/>
          </p:cNvSpPr>
          <p:nvPr>
            <p:ph type="body" sz="quarter" idx="10"/>
          </p:nvPr>
        </p:nvSpPr>
        <p:spPr>
          <a:xfrm>
            <a:off x="5660460" y="1359784"/>
            <a:ext cx="3264038" cy="2907324"/>
          </a:xfrm>
        </p:spPr>
        <p:txBody>
          <a:bodyPr/>
          <a:lstStyle/>
          <a:p>
            <a:pPr marL="342900" indent="-342900">
              <a:lnSpc>
                <a:spcPct val="100000"/>
              </a:lnSpc>
              <a:buFont typeface="Wingdings" panose="05000000000000000000" pitchFamily="2" charset="2"/>
              <a:buChar char="§"/>
            </a:pPr>
            <a:r>
              <a:rPr lang="en-US" dirty="0">
                <a:solidFill>
                  <a:srgbClr val="005192"/>
                </a:solidFill>
              </a:rPr>
              <a:t>Scheduling constraints</a:t>
            </a:r>
          </a:p>
          <a:p>
            <a:pPr marL="342900" indent="-342900">
              <a:lnSpc>
                <a:spcPct val="100000"/>
              </a:lnSpc>
              <a:buFont typeface="Wingdings" panose="05000000000000000000" pitchFamily="2" charset="2"/>
              <a:buChar char="§"/>
            </a:pPr>
            <a:r>
              <a:rPr lang="en-US" dirty="0">
                <a:solidFill>
                  <a:srgbClr val="005192"/>
                </a:solidFill>
              </a:rPr>
              <a:t>Student needs</a:t>
            </a:r>
          </a:p>
          <a:p>
            <a:pPr marL="342900" indent="-342900">
              <a:lnSpc>
                <a:spcPct val="100000"/>
              </a:lnSpc>
              <a:buFont typeface="Wingdings" panose="05000000000000000000" pitchFamily="2" charset="2"/>
              <a:buChar char="§"/>
            </a:pPr>
            <a:r>
              <a:rPr lang="en-US" dirty="0">
                <a:solidFill>
                  <a:srgbClr val="005192"/>
                </a:solidFill>
              </a:rPr>
              <a:t>Policies, procedures, </a:t>
            </a:r>
            <a:br>
              <a:rPr lang="en-US" dirty="0">
                <a:solidFill>
                  <a:srgbClr val="005192"/>
                </a:solidFill>
              </a:rPr>
            </a:br>
            <a:r>
              <a:rPr lang="en-US" dirty="0">
                <a:solidFill>
                  <a:srgbClr val="005192"/>
                </a:solidFill>
              </a:rPr>
              <a:t>&amp; regulations</a:t>
            </a:r>
          </a:p>
          <a:p>
            <a:pPr marL="342900" indent="-342900">
              <a:lnSpc>
                <a:spcPct val="100000"/>
              </a:lnSpc>
              <a:buFont typeface="Wingdings" panose="05000000000000000000" pitchFamily="2" charset="2"/>
              <a:buChar char="§"/>
            </a:pPr>
            <a:r>
              <a:rPr lang="en-US" dirty="0">
                <a:solidFill>
                  <a:srgbClr val="005192"/>
                </a:solidFill>
              </a:rPr>
              <a:t>Availability of resources</a:t>
            </a:r>
          </a:p>
          <a:p>
            <a:pPr marL="342900" indent="-342900">
              <a:lnSpc>
                <a:spcPct val="100000"/>
              </a:lnSpc>
              <a:buFont typeface="Wingdings" panose="05000000000000000000" pitchFamily="2" charset="2"/>
              <a:buChar char="§"/>
            </a:pPr>
            <a:r>
              <a:rPr lang="en-US" dirty="0">
                <a:solidFill>
                  <a:srgbClr val="005192"/>
                </a:solidFill>
              </a:rPr>
              <a:t>Parent expectations</a:t>
            </a:r>
          </a:p>
          <a:p>
            <a:pPr marL="342900" indent="-342900">
              <a:lnSpc>
                <a:spcPct val="100000"/>
              </a:lnSpc>
              <a:buFont typeface="Wingdings" panose="05000000000000000000" pitchFamily="2" charset="2"/>
              <a:buChar char="§"/>
            </a:pPr>
            <a:r>
              <a:rPr lang="en-US" dirty="0">
                <a:solidFill>
                  <a:srgbClr val="005192"/>
                </a:solidFill>
              </a:rPr>
              <a:t>Administrator attitudes </a:t>
            </a:r>
          </a:p>
          <a:p>
            <a:endParaRPr lang="en-US" dirty="0"/>
          </a:p>
        </p:txBody>
      </p:sp>
      <p:pic>
        <p:nvPicPr>
          <p:cNvPr id="4" name="Picture 3">
            <a:extLst>
              <a:ext uri="{FF2B5EF4-FFF2-40B4-BE49-F238E27FC236}">
                <a16:creationId xmlns:a16="http://schemas.microsoft.com/office/drawing/2014/main" id="{BD6127EE-D5A9-A1F5-441B-76560370F55C}"/>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7"/>
          <a:stretch/>
        </p:blipFill>
        <p:spPr>
          <a:xfrm>
            <a:off x="657225" y="986768"/>
            <a:ext cx="2312808" cy="1826679"/>
          </a:xfrm>
          <a:prstGeom prst="rect">
            <a:avLst/>
          </a:prstGeom>
        </p:spPr>
      </p:pic>
      <p:pic>
        <p:nvPicPr>
          <p:cNvPr id="5" name="Picture 4">
            <a:extLst>
              <a:ext uri="{FF2B5EF4-FFF2-40B4-BE49-F238E27FC236}">
                <a16:creationId xmlns:a16="http://schemas.microsoft.com/office/drawing/2014/main" id="{29BEA278-E81D-DC49-ACF3-8AAD9FA1166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
          <a:stretch/>
        </p:blipFill>
        <p:spPr>
          <a:xfrm>
            <a:off x="3026901" y="986768"/>
            <a:ext cx="2312808" cy="1826678"/>
          </a:xfrm>
          <a:prstGeom prst="rect">
            <a:avLst/>
          </a:prstGeom>
        </p:spPr>
      </p:pic>
      <p:pic>
        <p:nvPicPr>
          <p:cNvPr id="6" name="Picture 5">
            <a:extLst>
              <a:ext uri="{FF2B5EF4-FFF2-40B4-BE49-F238E27FC236}">
                <a16:creationId xmlns:a16="http://schemas.microsoft.com/office/drawing/2014/main" id="{AE3A7086-499A-697C-99AA-95B7811A053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
          <a:stretch/>
        </p:blipFill>
        <p:spPr>
          <a:xfrm>
            <a:off x="657225" y="2855478"/>
            <a:ext cx="2311380" cy="1826679"/>
          </a:xfrm>
          <a:prstGeom prst="rect">
            <a:avLst/>
          </a:prstGeom>
        </p:spPr>
      </p:pic>
      <p:pic>
        <p:nvPicPr>
          <p:cNvPr id="7" name="Picture 6">
            <a:extLst>
              <a:ext uri="{FF2B5EF4-FFF2-40B4-BE49-F238E27FC236}">
                <a16:creationId xmlns:a16="http://schemas.microsoft.com/office/drawing/2014/main" id="{7E42E4CE-4C64-9D34-A547-8F5F5DD3219A}"/>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
          <a:stretch/>
        </p:blipFill>
        <p:spPr>
          <a:xfrm>
            <a:off x="3026901" y="2855478"/>
            <a:ext cx="2312808" cy="1828450"/>
          </a:xfrm>
          <a:prstGeom prst="rect">
            <a:avLst/>
          </a:prstGeom>
        </p:spPr>
      </p:pic>
    </p:spTree>
    <p:extLst>
      <p:ext uri="{BB962C8B-B14F-4D97-AF65-F5344CB8AC3E}">
        <p14:creationId xmlns:p14="http://schemas.microsoft.com/office/powerpoint/2010/main" val="3411677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C809-CAC0-52F4-60EE-1D5927B1BD9E}"/>
              </a:ext>
            </a:extLst>
          </p:cNvPr>
          <p:cNvSpPr>
            <a:spLocks noGrp="1"/>
          </p:cNvSpPr>
          <p:nvPr>
            <p:ph type="ctrTitle"/>
          </p:nvPr>
        </p:nvSpPr>
        <p:spPr/>
        <p:txBody>
          <a:bodyPr/>
          <a:lstStyle/>
          <a:p>
            <a:r>
              <a:rPr lang="en-US" b="1" dirty="0">
                <a:solidFill>
                  <a:schemeClr val="tx1"/>
                </a:solidFill>
              </a:rPr>
              <a:t>What are typical accommodation needs?</a:t>
            </a:r>
            <a:endParaRPr lang="en-US" b="1" dirty="0"/>
          </a:p>
        </p:txBody>
      </p:sp>
      <p:sp>
        <p:nvSpPr>
          <p:cNvPr id="3" name="Text Placeholder 2">
            <a:extLst>
              <a:ext uri="{FF2B5EF4-FFF2-40B4-BE49-F238E27FC236}">
                <a16:creationId xmlns:a16="http://schemas.microsoft.com/office/drawing/2014/main" id="{BD0A1654-5F4D-F7DB-5584-5E61593E91C2}"/>
              </a:ext>
            </a:extLst>
          </p:cNvPr>
          <p:cNvSpPr>
            <a:spLocks noGrp="1"/>
          </p:cNvSpPr>
          <p:nvPr>
            <p:ph type="body" sz="quarter" idx="10"/>
          </p:nvPr>
        </p:nvSpPr>
        <p:spPr>
          <a:xfrm>
            <a:off x="4841629" y="1579333"/>
            <a:ext cx="3974951" cy="2590852"/>
          </a:xfrm>
        </p:spPr>
        <p:txBody>
          <a:bodyPr/>
          <a:lstStyle/>
          <a:p>
            <a:pPr marL="342900" indent="-342900">
              <a:lnSpc>
                <a:spcPct val="100000"/>
              </a:lnSpc>
            </a:pPr>
            <a:r>
              <a:rPr lang="en-US" dirty="0">
                <a:solidFill>
                  <a:srgbClr val="005192"/>
                </a:solidFill>
              </a:rPr>
              <a:t>Schedule modifications</a:t>
            </a:r>
          </a:p>
          <a:p>
            <a:pPr marL="342900" indent="-342900">
              <a:lnSpc>
                <a:spcPct val="100000"/>
              </a:lnSpc>
            </a:pPr>
            <a:r>
              <a:rPr lang="en-US" dirty="0">
                <a:solidFill>
                  <a:srgbClr val="005192"/>
                </a:solidFill>
              </a:rPr>
              <a:t>Restroom needs</a:t>
            </a:r>
          </a:p>
          <a:p>
            <a:pPr marL="342900" indent="-342900">
              <a:lnSpc>
                <a:spcPct val="100000"/>
              </a:lnSpc>
            </a:pPr>
            <a:r>
              <a:rPr lang="en-US" dirty="0">
                <a:solidFill>
                  <a:srgbClr val="005192"/>
                </a:solidFill>
              </a:rPr>
              <a:t>Emergency preparedness</a:t>
            </a:r>
          </a:p>
          <a:p>
            <a:pPr marL="342900" indent="-342900">
              <a:lnSpc>
                <a:spcPct val="100000"/>
              </a:lnSpc>
            </a:pPr>
            <a:r>
              <a:rPr lang="en-US" dirty="0">
                <a:solidFill>
                  <a:srgbClr val="005192"/>
                </a:solidFill>
              </a:rPr>
              <a:t>Work-related aides</a:t>
            </a:r>
          </a:p>
          <a:p>
            <a:pPr marL="342900" indent="-342900">
              <a:lnSpc>
                <a:spcPct val="100000"/>
              </a:lnSpc>
            </a:pPr>
            <a:r>
              <a:rPr lang="en-US" dirty="0">
                <a:solidFill>
                  <a:srgbClr val="005192"/>
                </a:solidFill>
              </a:rPr>
              <a:t>Communication</a:t>
            </a:r>
          </a:p>
          <a:p>
            <a:pPr marL="342900" indent="-342900">
              <a:lnSpc>
                <a:spcPct val="100000"/>
              </a:lnSpc>
            </a:pPr>
            <a:r>
              <a:rPr lang="en-US" dirty="0">
                <a:solidFill>
                  <a:srgbClr val="005192"/>
                </a:solidFill>
              </a:rPr>
              <a:t>Accessing information/systems</a:t>
            </a:r>
            <a:endParaRPr lang="en-US" dirty="0"/>
          </a:p>
        </p:txBody>
      </p:sp>
      <p:pic>
        <p:nvPicPr>
          <p:cNvPr id="5" name="Picture 4">
            <a:extLst>
              <a:ext uri="{FF2B5EF4-FFF2-40B4-BE49-F238E27FC236}">
                <a16:creationId xmlns:a16="http://schemas.microsoft.com/office/drawing/2014/main" id="{2C435793-737B-D50B-8B00-054D27ABB35F}"/>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 b="-5"/>
          <a:stretch/>
        </p:blipFill>
        <p:spPr>
          <a:xfrm>
            <a:off x="628650" y="983230"/>
            <a:ext cx="1936485" cy="1891529"/>
          </a:xfrm>
          <a:prstGeom prst="rect">
            <a:avLst/>
          </a:prstGeom>
        </p:spPr>
      </p:pic>
      <p:pic>
        <p:nvPicPr>
          <p:cNvPr id="6" name="Picture Placeholder 5">
            <a:extLst>
              <a:ext uri="{FF2B5EF4-FFF2-40B4-BE49-F238E27FC236}">
                <a16:creationId xmlns:a16="http://schemas.microsoft.com/office/drawing/2014/main" id="{520797B7-5254-00C2-A30D-D8C3905608B3}"/>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b="-5"/>
          <a:stretch/>
        </p:blipFill>
        <p:spPr>
          <a:xfrm>
            <a:off x="2633202" y="983231"/>
            <a:ext cx="1938798" cy="1891528"/>
          </a:xfrm>
          <a:prstGeom prst="rect">
            <a:avLst/>
          </a:prstGeom>
        </p:spPr>
      </p:pic>
      <p:pic>
        <p:nvPicPr>
          <p:cNvPr id="7" name="Picture 6">
            <a:extLst>
              <a:ext uri="{FF2B5EF4-FFF2-40B4-BE49-F238E27FC236}">
                <a16:creationId xmlns:a16="http://schemas.microsoft.com/office/drawing/2014/main" id="{576E2411-C891-E394-DBBF-46A77A5E74EE}"/>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628650" y="2977219"/>
            <a:ext cx="3943350" cy="1891528"/>
          </a:xfrm>
          <a:prstGeom prst="rect">
            <a:avLst/>
          </a:prstGeom>
        </p:spPr>
      </p:pic>
    </p:spTree>
    <p:extLst>
      <p:ext uri="{BB962C8B-B14F-4D97-AF65-F5344CB8AC3E}">
        <p14:creationId xmlns:p14="http://schemas.microsoft.com/office/powerpoint/2010/main" val="90394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9CF659-75DB-62E0-826B-F870564AAD4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9143979" cy="4114790"/>
          </a:xfrm>
          <a:prstGeom prst="rect">
            <a:avLst/>
          </a:prstGeom>
          <a:effectLst>
            <a:outerShdw blurRad="596900" dist="330200" dir="8820000" sx="87000" sy="87000" algn="ctr" rotWithShape="0">
              <a:srgbClr val="000000">
                <a:alpha val="29000"/>
              </a:srgbClr>
            </a:outerShdw>
          </a:effectLst>
        </p:spPr>
      </p:pic>
      <p:sp>
        <p:nvSpPr>
          <p:cNvPr id="2" name="Title 1">
            <a:extLst>
              <a:ext uri="{FF2B5EF4-FFF2-40B4-BE49-F238E27FC236}">
                <a16:creationId xmlns:a16="http://schemas.microsoft.com/office/drawing/2014/main" id="{2B50FF7D-48F4-ADF4-6600-79A403DBD05B}"/>
              </a:ext>
            </a:extLst>
          </p:cNvPr>
          <p:cNvSpPr>
            <a:spLocks noGrp="1"/>
          </p:cNvSpPr>
          <p:nvPr>
            <p:ph type="ctrTitle"/>
          </p:nvPr>
        </p:nvSpPr>
        <p:spPr>
          <a:xfrm>
            <a:off x="277586" y="4114800"/>
            <a:ext cx="7772400" cy="1102519"/>
          </a:xfrm>
        </p:spPr>
        <p:txBody>
          <a:bodyPr vert="horz" lIns="91440" tIns="45720" rIns="91440" bIns="45720" rtlCol="0" anchor="ctr">
            <a:normAutofit/>
          </a:bodyPr>
          <a:lstStyle/>
          <a:p>
            <a:r>
              <a:rPr lang="en-US" sz="2400" dirty="0">
                <a:latin typeface="+mn-lt"/>
              </a:rPr>
              <a:t>Situations &amp; Solutions </a:t>
            </a:r>
          </a:p>
        </p:txBody>
      </p:sp>
      <p:sp>
        <p:nvSpPr>
          <p:cNvPr id="71685" name="Slide Number Placeholder 6">
            <a:extLst>
              <a:ext uri="{FF2B5EF4-FFF2-40B4-BE49-F238E27FC236}">
                <a16:creationId xmlns:a16="http://schemas.microsoft.com/office/drawing/2014/main" id="{C6BBFEBD-7B83-0FAE-88CF-9934C58AFDB7}"/>
              </a:ext>
              <a:ext uri="{C183D7F6-B498-43B3-948B-1728B52AA6E4}">
                <adec:decorative xmlns:adec="http://schemas.microsoft.com/office/drawing/2017/decorative" val="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2400">
                <a:solidFill>
                  <a:srgbClr val="002C5F"/>
                </a:solidFill>
                <a:latin typeface="Arial" panose="020B0604020202020204" pitchFamily="34" charset="0"/>
                <a:cs typeface="Arial" panose="020B0604020202020204" pitchFamily="34" charset="0"/>
              </a:defRPr>
            </a:lvl1pPr>
            <a:lvl2pPr marL="557213" indent="-214313">
              <a:spcBef>
                <a:spcPct val="20000"/>
              </a:spcBef>
              <a:buFont typeface="Wingdings" panose="05000000000000000000" pitchFamily="2" charset="2"/>
              <a:buChar char="§"/>
              <a:defRPr sz="2100">
                <a:solidFill>
                  <a:srgbClr val="002C5F"/>
                </a:solidFill>
                <a:latin typeface="Arial" panose="020B0604020202020204" pitchFamily="34" charset="0"/>
                <a:cs typeface="Arial" panose="020B0604020202020204" pitchFamily="34" charset="0"/>
              </a:defRPr>
            </a:lvl2pPr>
            <a:lvl3pPr marL="857250" indent="-171450">
              <a:spcBef>
                <a:spcPct val="20000"/>
              </a:spcBef>
              <a:buFont typeface="Wingdings" panose="05000000000000000000" pitchFamily="2" charset="2"/>
              <a:buChar char="§"/>
              <a:defRPr sz="1800">
                <a:solidFill>
                  <a:srgbClr val="002C5F"/>
                </a:solidFill>
                <a:latin typeface="Arial" panose="020B0604020202020204" pitchFamily="34" charset="0"/>
                <a:cs typeface="Arial" panose="020B0604020202020204" pitchFamily="34" charset="0"/>
              </a:defRPr>
            </a:lvl3pPr>
            <a:lvl4pPr marL="1200150" indent="-171450">
              <a:spcBef>
                <a:spcPct val="20000"/>
              </a:spcBef>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4pPr>
            <a:lvl5pPr marL="1543050" indent="-171450">
              <a:spcBef>
                <a:spcPct val="20000"/>
              </a:spcBef>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9pPr>
          </a:lstStyle>
          <a:p>
            <a:pPr>
              <a:spcBef>
                <a:spcPct val="0"/>
              </a:spcBef>
              <a:spcAft>
                <a:spcPts val="600"/>
              </a:spcAft>
              <a:buFontTx/>
              <a:buNone/>
            </a:pPr>
            <a:fld id="{C90464F7-2DF7-4472-BED5-A3FA77BFDF36}" type="slidenum">
              <a:rPr lang="en-US" altLang="en-US" sz="1050">
                <a:solidFill>
                  <a:srgbClr val="FFFFFF"/>
                </a:solidFill>
              </a:rPr>
              <a:pPr>
                <a:spcBef>
                  <a:spcPct val="0"/>
                </a:spcBef>
                <a:spcAft>
                  <a:spcPts val="600"/>
                </a:spcAft>
                <a:buFontTx/>
                <a:buNone/>
              </a:pPr>
              <a:t>9</a:t>
            </a:fld>
            <a:endParaRPr lang="en-US" altLang="en-US" sz="1050" dirty="0">
              <a:solidFill>
                <a:srgbClr val="FFFFFF"/>
              </a:solidFill>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TIA 2023 Conference January 25 to 27, 2024 Orlando, FL + Virtual&amp;quot;&quot;/&gt;&lt;property id=&quot;20307&quot; value=&quot;279&quot;/&gt;&lt;/object&gt;&lt;object type=&quot;3&quot; unique_id=&quot;10004&quot;&gt;&lt;property id=&quot;20148&quot; value=&quot;5&quot;/&gt;&lt;property id=&quot;20300&quot; value=&quot;Slide 2 - &amp;quot;Accommodating Educational Professionals:  Meeting Workplace Needs with AT   TWA-05   Julie Davis Teresa Goddard Lis&quot;/&gt;&lt;property id=&quot;20307&quot; value=&quot;280&quot;/&gt;&lt;/object&gt;&lt;object type=&quot;3&quot; unique_id=&quot;10005&quot;&gt;&lt;property id=&quot;20148&quot; value=&quot;5&quot;/&gt;&lt;property id=&quot;20300&quot; value=&quot;Slide 3 - &amp;quot;Speaker Disclosure&amp;quot;&quot;/&gt;&lt;property id=&quot;20307&quot; value=&quot;264&quot;/&gt;&lt;/object&gt;&lt;object type=&quot;3&quot; unique_id=&quot;10006&quot;&gt;&lt;property id=&quot;20148&quot; value=&quot;5&quot;/&gt;&lt;property id=&quot;20300&quot; value=&quot;Slide 4 - &amp;quot;Learning Objectives&amp;quot;&quot;/&gt;&lt;property id=&quot;20307&quot; value=&quot;272&quot;/&gt;&lt;/object&gt;&lt;object type=&quot;3&quot; unique_id=&quot;10007&quot;&gt;&lt;property id=&quot;20148&quot; value=&quot;5&quot;/&gt;&lt;property id=&quot;20300&quot; value=&quot;Slide 5 - &amp;quot;Session Evaluation and CEUs&amp;quot;&quot;/&gt;&lt;property id=&quot;20307&quot; value=&quot;273&quot;/&gt;&lt;/object&gt;&lt;object type=&quot;3&quot; unique_id=&quot;10008&quot;&gt;&lt;property id=&quot;20148&quot; value=&quot;5&quot;/&gt;&lt;property id=&quot;20300&quot; value=&quot;Slide 6 - &amp;quot;Ask JAN! We Can Help&amp;amp;#x09;&amp;quot;&quot;/&gt;&lt;property id=&quot;20307&quot; value=&quot;1251&quot;/&gt;&lt;/object&gt;&lt;object type=&quot;3&quot; unique_id=&quot;10009&quot;&gt;&lt;property id=&quot;20148&quot; value=&quot;5&quot;/&gt;&lt;property id=&quot;20300&quot; value=&quot;Slide 7 - &amp;quot;Typical Issues — Education Settings&amp;quot;&quot;/&gt;&lt;property id=&quot;20307&quot; value=&quot;1258&quot;/&gt;&lt;/object&gt;&lt;object type=&quot;3&quot; unique_id=&quot;10010&quot;&gt;&lt;property id=&quot;20148&quot; value=&quot;5&quot;/&gt;&lt;property id=&quot;20300&quot; value=&quot;Slide 8 - &amp;quot;What are typical accommodation needs?&amp;quot;&quot;/&gt;&lt;property id=&quot;20307&quot; value=&quot;1259&quot;/&gt;&lt;/object&gt;&lt;object type=&quot;3&quot; unique_id=&quot;10011&quot;&gt;&lt;property id=&quot;20148&quot; value=&quot;5&quot;/&gt;&lt;property id=&quot;20300&quot; value=&quot;Slide 9 - &amp;quot;Situations &amp;amp; Solutions &amp;quot;&quot;/&gt;&lt;property id=&quot;20307&quot; value=&quot;257&quot;/&gt;&lt;/object&gt;&lt;object type=&quot;3&quot; unique_id=&quot;10012&quot;&gt;&lt;property id=&quot;20148&quot; value=&quot;5&quot;/&gt;&lt;property id=&quot;20300&quot; value=&quot;Slide 10 - &amp;quot;Auditory Processing Disorder &amp;quot;&quot;/&gt;&lt;property id=&quot;20307&quot; value=&quot;1253&quot;/&gt;&lt;/object&gt;&lt;object type=&quot;3&quot; unique_id=&quot;10013&quot;&gt;&lt;property id=&quot;20148&quot; value=&quot;5&quot;/&gt;&lt;property id=&quot;20300&quot; value=&quot;Slide 11 - &amp;quot;Auditory Processing Disorder — Solution &amp;quot;&quot;/&gt;&lt;property id=&quot;20307&quot; value=&quot;1255&quot;/&gt;&lt;/object&gt;&lt;object type=&quot;3&quot; unique_id=&quot;10014&quot;&gt;&lt;property id=&quot;20148&quot; value=&quot;5&quot;/&gt;&lt;property id=&quot;20300&quot; value=&quot;Slide 12 - &amp;quot;Vision Impairment&amp;quot;&quot;/&gt;&lt;property id=&quot;20307&quot; value=&quot;330&quot;/&gt;&lt;/object&gt;&lt;object type=&quot;3&quot; unique_id=&quot;10015&quot;&gt;&lt;property id=&quot;20148&quot; value=&quot;5&quot;/&gt;&lt;property id=&quot;20300&quot; value=&quot;Slide 13 - &amp;quot;Vision impairment — Solution &amp;quot;&quot;/&gt;&lt;property id=&quot;20307&quot; value=&quot;1249&quot;/&gt;&lt;/object&gt;&lt;object type=&quot;3&quot; unique_id=&quot;10016&quot;&gt;&lt;property id=&quot;20148&quot; value=&quot;5&quot;/&gt;&lt;property id=&quot;20300&quot; value=&quot;Slide 14 - &amp;quot;Arthritis&amp;quot;&quot;/&gt;&lt;property id=&quot;20307&quot; value=&quot;1252&quot;/&gt;&lt;/object&gt;&lt;object type=&quot;3&quot; unique_id=&quot;10017&quot;&gt;&lt;property id=&quot;20148&quot; value=&quot;5&quot;/&gt;&lt;property id=&quot;20300&quot; value=&quot;Slide 15 - &amp;quot;Arthritis — Solution &amp;quot;&quot;/&gt;&lt;property id=&quot;20307&quot; value=&quot;1254&quot;/&gt;&lt;/object&gt;&lt;object type=&quot;3&quot; unique_id=&quot;10018&quot;&gt;&lt;property id=&quot;20148&quot; value=&quot;5&quot;/&gt;&lt;property id=&quot;20300&quot; value=&quot;Slide 16 - &amp;quot;Dyslexia — Situation &amp;amp; Solution &amp;quot;&quot;/&gt;&lt;property id=&quot;20307&quot; value=&quot;265&quot;/&gt;&lt;/object&gt;&lt;object type=&quot;3&quot; unique_id=&quot;10019&quot;&gt;&lt;property id=&quot;20148&quot; value=&quot;5&quot;/&gt;&lt;property id=&quot;20300&quot; value=&quot;Slide 17 - &amp;quot;Attention Deficit/Hyperactivity Disorder&amp;quot;&quot;/&gt;&lt;property id=&quot;20307&quot; value=&quot;326&quot;/&gt;&lt;/object&gt;&lt;object type=&quot;3&quot; unique_id=&quot;10020&quot;&gt;&lt;property id=&quot;20148&quot; value=&quot;5&quot;/&gt;&lt;property id=&quot;20300&quot; value=&quot;Slide 18 - &amp;quot;Attention Deficit/Hyperactivity Disorder — Solution &amp;quot;&quot;/&gt;&lt;property id=&quot;20307&quot; value=&quot;1256&quot;/&gt;&lt;/object&gt;&lt;object type=&quot;3&quot; unique_id=&quot;10021&quot;&gt;&lt;property id=&quot;20148&quot; value=&quot;5&quot;/&gt;&lt;property id=&quot;20300&quot; value=&quot;Slide 19 - &amp;quot;Emergency Alert&amp;quot;&quot;/&gt;&lt;property id=&quot;20307&quot; value=&quot;1237&quot;/&gt;&lt;/object&gt;&lt;object type=&quot;3&quot; unique_id=&quot;10022&quot;&gt;&lt;property id=&quot;20148&quot; value=&quot;5&quot;/&gt;&lt;property id=&quot;20300&quot; value=&quot;Slide 20 - &amp;quot;Emergency Alert — Solution &amp;quot;&quot;/&gt;&lt;property id=&quot;20307&quot; value=&quot;1250&quot;/&gt;&lt;/object&gt;&lt;object type=&quot;3&quot; unique_id=&quot;10023&quot;&gt;&lt;property id=&quot;20148&quot; value=&quot;5&quot;/&gt;&lt;property id=&quot;20300&quot; value=&quot;Slide 21 - &amp;quot;Diabetes&amp;quot;&quot;/&gt;&lt;property id=&quot;20307&quot; value=&quot;312&quot;/&gt;&lt;/object&gt;&lt;object type=&quot;3&quot; unique_id=&quot;10024&quot;&gt;&lt;property id=&quot;20148&quot; value=&quot;5&quot;/&gt;&lt;property id=&quot;20300&quot; value=&quot;Slide 22 - &amp;quot;Diabetes — Solution &amp;quot;&quot;/&gt;&lt;property id=&quot;20307&quot; value=&quot;313&quot;/&gt;&lt;/object&gt;&lt;object type=&quot;3&quot; unique_id=&quot;10025&quot;&gt;&lt;property id=&quot;20148&quot; value=&quot;5&quot;/&gt;&lt;property id=&quot;20300&quot; value=&quot;Slide 23 - &amp;quot;Assistive Device&amp;quot;&quot;/&gt;&lt;property id=&quot;20307&quot; value=&quot;315&quot;/&gt;&lt;/object&gt;&lt;object type=&quot;3&quot; unique_id=&quot;10026&quot;&gt;&lt;property id=&quot;20148&quot; value=&quot;5&quot;/&gt;&lt;property id=&quot;20300&quot; value=&quot;Slide 24 - &amp;quot;Assistive Device — Solution &amp;quot;&quot;/&gt;&lt;property id=&quot;20307&quot; value=&quot;316&quot;/&gt;&lt;/object&gt;&lt;object type=&quot;3&quot; unique_id=&quot;10027&quot;&gt;&lt;property id=&quot;20148&quot; value=&quot;5&quot;/&gt;&lt;property id=&quot;20300&quot; value=&quot;Slide 25 - &amp;quot;Hard of Hearing&amp;quot;&quot;/&gt;&lt;property id=&quot;20307&quot; value=&quot;318&quot;/&gt;&lt;/object&gt;&lt;object type=&quot;3&quot; unique_id=&quot;10028&quot;&gt;&lt;property id=&quot;20148&quot; value=&quot;5&quot;/&gt;&lt;property id=&quot;20300&quot; value=&quot;Slide 26 - &amp;quot;Hard of Hearing — Solution &amp;quot;&quot;/&gt;&lt;property id=&quot;20307&quot; value=&quot;319&quot;/&gt;&lt;/object&gt;&lt;object type=&quot;3&quot; unique_id=&quot;10029&quot;&gt;&lt;property id=&quot;20148&quot; value=&quot;5&quot;/&gt;&lt;property id=&quot;20300&quot; value=&quot;Slide 27 - &amp;quot;Asthma &amp;amp; Chemical Sensitivity &amp;quot;&quot;/&gt;&lt;property id=&quot;20307&quot; value=&quot;321&quot;/&gt;&lt;/object&gt;&lt;object type=&quot;3&quot; unique_id=&quot;10030&quot;&gt;&lt;property id=&quot;20148&quot; value=&quot;5&quot;/&gt;&lt;property id=&quot;20300&quot; value=&quot;Slide 28 - &amp;quot;Asthma &amp;amp; Chemical Sensitivity — Solution &amp;quot;&quot;/&gt;&lt;property id=&quot;20307&quot; value=&quot;1257&quot;/&gt;&lt;/object&gt;&lt;object type=&quot;3&quot; unique_id=&quot;10031&quot;&gt;&lt;property id=&quot;20148&quot; value=&quot;5&quot;/&gt;&lt;property id=&quot;20300&quot; value=&quot;Slide 29 - &amp;quot;Additional AT Option&amp;quot;&quot;/&gt;&lt;property id=&quot;20307&quot; value=&quot;1238&quot;/&gt;&lt;/object&gt;&lt;object type=&quot;3&quot; unique_id=&quot;10032&quot;&gt;&lt;property id=&quot;20148&quot; value=&quot;5&quot;/&gt;&lt;property id=&quot;20300&quot; value=&quot;Slide 30 - &amp;quot;Deaf-Blind&amp;quot;&quot;/&gt;&lt;property id=&quot;20307&quot; value=&quot;297&quot;/&gt;&lt;/object&gt;&lt;object type=&quot;3&quot; unique_id=&quot;10033&quot;&gt;&lt;property id=&quot;20148&quot; value=&quot;5&quot;/&gt;&lt;property id=&quot;20300&quot; value=&quot;Slide 31 - &amp;quot;Deaf-Blind — Solution &amp;quot;&quot;/&gt;&lt;property id=&quot;20307&quot; value=&quot;298&quot;/&gt;&lt;/object&gt;&lt;object type=&quot;3&quot; unique_id=&quot;10034&quot;&gt;&lt;property id=&quot;20148&quot; value=&quot;5&quot;/&gt;&lt;property id=&quot;20300&quot; value=&quot;Slide 32 - &amp;quot;Back Impairment &amp;quot;&quot;/&gt;&lt;property id=&quot;20307&quot; value=&quot;300&quot;/&gt;&lt;/object&gt;&lt;object type=&quot;3&quot; unique_id=&quot;10035&quot;&gt;&lt;property id=&quot;20148&quot; value=&quot;5&quot;/&gt;&lt;property id=&quot;20300&quot; value=&quot;Slide 33 - &amp;quot;Back Impairment — Solution &amp;quot;&quot;/&gt;&lt;property id=&quot;20307&quot; value=&quot;301&quot;/&gt;&lt;/object&gt;&lt;object type=&quot;3&quot; unique_id=&quot;10036&quot;&gt;&lt;property id=&quot;20148&quot; value=&quot;5&quot;/&gt;&lt;property id=&quot;20300&quot; value=&quot;Slide 34 - &amp;quot;Fibromyalgia, Depression, Migraines,  and Chemical sensitivity &amp;quot;&quot;/&gt;&lt;property id=&quot;20307&quot; value=&quot;303&quot;/&gt;&lt;/object&gt;&lt;object type=&quot;3&quot; unique_id=&quot;10037&quot;&gt;&lt;property id=&quot;20148&quot; value=&quot;5&quot;/&gt;&lt;property id=&quot;20300&quot; value=&quot;Slide 35 - &amp;quot;Fibromyalgia, Depression, Migraines,  and Chemical sensitivity — Solution &amp;quot;&quot;/&gt;&lt;property id=&quot;20307&quot; value=&quot;304&quot;/&gt;&lt;/object&gt;&lt;object type=&quot;3&quot; unique_id=&quot;10038&quot;&gt;&lt;property id=&quot;20148&quot; value=&quot;5&quot;/&gt;&lt;property id=&quot;20300&quot; value=&quot;Slide 36 - &amp;quot;Additional Accommodation Solution Resources&amp;quot;&quot;/&gt;&lt;property id=&quot;20307&quot; value=&quot;1247&quot;/&gt;&lt;/object&gt;&lt;object type=&quot;3&quot; unique_id=&quot;10039&quot;&gt;&lt;property id=&quot;20148&quot; value=&quot;5&quot;/&gt;&lt;property id=&quot;20300&quot; value=&quot;Slide 37 - &amp;quot;JAN Website Tour &amp;quot;&quot;/&gt;&lt;property id=&quot;20307&quot; value=&quot;1248&quot;/&gt;&lt;/object&gt;&lt;object type=&quot;3&quot; unique_id=&quot;10040&quot;&gt;&lt;property id=&quot;20148&quot; value=&quot;5&quot;/&gt;&lt;property id=&quot;20300&quot; value=&quot;Slide 38 - &amp;quot;AskJAN.org A to Z&amp;quot;&quot;/&gt;&lt;property id=&quot;20307&quot; value=&quot;1235&quot;/&gt;&lt;/object&gt;&lt;object type=&quot;3&quot; unique_id=&quot;10041&quot;&gt;&lt;property id=&quot;20148&quot; value=&quot;5&quot;/&gt;&lt;property id=&quot;20300&quot; value=&quot;Slide 39 - &amp;quot;AskJAN.org by Disability&amp;quot;&quot;/&gt;&lt;property id=&quot;20307&quot; value=&quot;1158&quot;/&gt;&lt;/object&gt;&lt;object type=&quot;3&quot; unique_id=&quot;10042&quot;&gt;&lt;property id=&quot;20148&quot; value=&quot;5&quot;/&gt;&lt;property id=&quot;20300&quot; value=&quot;Slide 40 - &amp;quot;AskJAN.org by Limitation &amp;quot;&quot;/&gt;&lt;property id=&quot;20307&quot; value=&quot;1240&quot;/&gt;&lt;/object&gt;&lt;object type=&quot;3&quot; unique_id=&quot;10043&quot;&gt;&lt;property id=&quot;20148&quot; value=&quot;5&quot;/&gt;&lt;property id=&quot;20300&quot; value=&quot;Slide 41 - &amp;quot;AskJAN.org by Limitation:  Progressive Vision Loss &amp;quot;&quot;/&gt;&lt;property id=&quot;20307&quot; value=&quot;1242&quot;/&gt;&lt;/object&gt;&lt;object type=&quot;3&quot; unique_id=&quot;10044&quot;&gt;&lt;property id=&quot;20148&quot; value=&quot;5&quot;/&gt;&lt;property id=&quot;20300&quot; value=&quot;Slide 42 - &amp;quot;Progressive Vision Loss:  Low Vision Enhancing Products &amp;quot;&quot;/&gt;&lt;property id=&quot;20307&quot; value=&quot;1243&quot;/&gt;&lt;/object&gt;&lt;object type=&quot;3&quot; unique_id=&quot;10045&quot;&gt;&lt;property id=&quot;20148&quot; value=&quot;5&quot;/&gt;&lt;property id=&quot;20300&quot; value=&quot;Slide 43 - &amp;quot;AskJAN.org by Work-Related Function  &amp;quot;&quot;/&gt;&lt;property id=&quot;20307&quot; value=&quot;1241&quot;/&gt;&lt;/object&gt;&lt;object type=&quot;3&quot; unique_id=&quot;10046&quot;&gt;&lt;property id=&quot;20148&quot; value=&quot;5&quot;/&gt;&lt;property id=&quot;20300&quot; value=&quot;Slide 44 - &amp;quot;AskJAN.org by Topic&amp;quot;&quot;/&gt;&lt;property id=&quot;20307&quot; value=&quot;1161&quot;/&gt;&lt;/object&gt;&lt;object type=&quot;3&quot; unique_id=&quot;10047&quot;&gt;&lt;property id=&quot;20148&quot; value=&quot;5&quot;/&gt;&lt;property id=&quot;20300&quot; value=&quot;Slide 45 - &amp;quot;AskJAN.org by Accommodation&amp;quot;&quot;/&gt;&lt;property id=&quot;20307&quot; value=&quot;1236&quot;/&gt;&lt;/object&gt;&lt;object type=&quot;3&quot; unique_id=&quot;10048&quot;&gt;&lt;property id=&quot;20148&quot; value=&quot;5&quot;/&gt;&lt;property id=&quot;20300&quot; value=&quot;Slide 46 - &amp;quot;Questions&amp;quot;&quot;/&gt;&lt;property id=&quot;20307&quot; value=&quot;281&quot;/&gt;&lt;/object&gt;&lt;object type=&quot;3&quot; unique_id=&quot;10049&quot;&gt;&lt;property id=&quot;20148&quot; value=&quot;5&quot;/&gt;&lt;property id=&quot;20300&quot; value=&quot;Slide 47 - &amp;quot;Ask JAN! We can help. &amp;quot;&quot;/&gt;&lt;property id=&quot;20307&quot; value=&quot;1246&quot;/&gt;&lt;/object&gt;&lt;object type=&quot;3&quot; unique_id=&quot;10050&quot;&gt;&lt;property id=&quot;20148&quot; value=&quot;5&quot;/&gt;&lt;property id=&quot;20300&quot; value=&quot;Slide 48 - &amp;quot;JAN Resources &amp;quot;&quot;/&gt;&lt;property id=&quot;20307&quot; value=&quot;329&quot;/&gt;&lt;/object&gt;&lt;object type=&quot;3&quot; unique_id=&quot;10051&quot;&gt;&lt;property id=&quot;20148&quot; value=&quot;5&quot;/&gt;&lt;property id=&quot;20300&quot; value=&quot;Slide 49 - &amp;quot;Thank You&amp;quot;&quot;/&gt;&lt;property id=&quot;20307&quot; value=&quot;263&quot;/&gt;&lt;/object&gt;&lt;/object&gt;&lt;object type=&quot;8&quot; unique_id=&quot;10102&quot;&gt;&lt;/object&gt;&lt;/object&gt;&lt;/database&gt;"/>
  <p:tag name="MMPROD_NEXTUNIQUEID" val="10009"/>
</p:tagLst>
</file>

<file path=ppt/theme/theme1.xml><?xml version="1.0" encoding="utf-8"?>
<a:theme xmlns:a="http://schemas.openxmlformats.org/drawingml/2006/main" name="1_Title">
  <a:themeElements>
    <a:clrScheme name="#575856">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57585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vider Slide">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tent">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2093</Words>
  <Application>Microsoft Office PowerPoint</Application>
  <PresentationFormat>On-screen Show (16:9)</PresentationFormat>
  <Paragraphs>220</Paragraphs>
  <Slides>49</Slides>
  <Notes>29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49</vt:i4>
      </vt:variant>
    </vt:vector>
  </HeadingPairs>
  <TitlesOfParts>
    <vt:vector size="59" baseType="lpstr">
      <vt:lpstr>Arial</vt:lpstr>
      <vt:lpstr>Arial Nova</vt:lpstr>
      <vt:lpstr>Calibri</vt:lpstr>
      <vt:lpstr>Courier New</vt:lpstr>
      <vt:lpstr>Helvetica</vt:lpstr>
      <vt:lpstr>Wingdings</vt:lpstr>
      <vt:lpstr>1_Title</vt:lpstr>
      <vt:lpstr>2_Divider Slide</vt:lpstr>
      <vt:lpstr>2_Content</vt:lpstr>
      <vt:lpstr>5_Blank</vt:lpstr>
      <vt:lpstr>ATIA 2023 Conference January 25 to 27, 2024 Orlando, FL + Virtual</vt:lpstr>
      <vt:lpstr>Accommodating Educational Professionals:  Meeting Workplace Needs with AT   TWA-05   Julie Davis Teresa Goddard Lisa Mathess  Job Accommodation Network AskJAN.org 1-800-526-7234</vt:lpstr>
      <vt:lpstr>Speaker Disclosure</vt:lpstr>
      <vt:lpstr>Learning Objectives</vt:lpstr>
      <vt:lpstr>Session Evaluation and CEUs</vt:lpstr>
      <vt:lpstr>Ask JAN! We Can Help </vt:lpstr>
      <vt:lpstr>Typical Issues — Education Settings</vt:lpstr>
      <vt:lpstr>What are typical accommodation needs?</vt:lpstr>
      <vt:lpstr>Situations &amp; Solutions </vt:lpstr>
      <vt:lpstr>Auditory Processing Disorder </vt:lpstr>
      <vt:lpstr>Auditory Processing Disorder — Solution </vt:lpstr>
      <vt:lpstr>Vision Impairment</vt:lpstr>
      <vt:lpstr>Vision impairment — Solution </vt:lpstr>
      <vt:lpstr>Arthritis</vt:lpstr>
      <vt:lpstr>Arthritis — Solution </vt:lpstr>
      <vt:lpstr>Dyslexia — Situation &amp; Solution </vt:lpstr>
      <vt:lpstr>Attention Deficit/Hyperactivity Disorder</vt:lpstr>
      <vt:lpstr>Attention Deficit/Hyperactivity Disorder — Solution </vt:lpstr>
      <vt:lpstr>Emergency Alert</vt:lpstr>
      <vt:lpstr>Emergency Alert — Solution </vt:lpstr>
      <vt:lpstr>Diabetes</vt:lpstr>
      <vt:lpstr>Diabetes — Solution </vt:lpstr>
      <vt:lpstr>Assistive Device</vt:lpstr>
      <vt:lpstr>Assistive Device — Solution </vt:lpstr>
      <vt:lpstr>Hard of Hearing</vt:lpstr>
      <vt:lpstr>Hard of Hearing — Solution </vt:lpstr>
      <vt:lpstr>Asthma &amp; Chemical Sensitivity </vt:lpstr>
      <vt:lpstr>Asthma &amp; Chemical Sensitivity — Solution </vt:lpstr>
      <vt:lpstr>Additional AT Option</vt:lpstr>
      <vt:lpstr>Deaf-Blind</vt:lpstr>
      <vt:lpstr>Deaf-Blind — Solution </vt:lpstr>
      <vt:lpstr>Back Impairment </vt:lpstr>
      <vt:lpstr>Back Impairment — Solution </vt:lpstr>
      <vt:lpstr>Fibromyalgia, Depression, Migraines,  and Chemical sensitivity </vt:lpstr>
      <vt:lpstr>Fibromyalgia, Depression, Migraines,  and Chemical sensitivity — Solution </vt:lpstr>
      <vt:lpstr>Additional Accommodation Solution Resources</vt:lpstr>
      <vt:lpstr>JAN Website Tour </vt:lpstr>
      <vt:lpstr>AskJAN.org A to Z</vt:lpstr>
      <vt:lpstr>AskJAN.org by Disability</vt:lpstr>
      <vt:lpstr>AskJAN.org by Limitation </vt:lpstr>
      <vt:lpstr>AskJAN.org by Limitation:  Progressive Vision Loss </vt:lpstr>
      <vt:lpstr>Progressive Vision Loss:  Low Vision Enhancing Products </vt:lpstr>
      <vt:lpstr>AskJAN.org by Work-Related Function  </vt:lpstr>
      <vt:lpstr>AskJAN.org by Topic</vt:lpstr>
      <vt:lpstr>AskJAN.org by Accommodation</vt:lpstr>
      <vt:lpstr>Questions</vt:lpstr>
      <vt:lpstr>Ask JAN! We can help. </vt:lpstr>
      <vt:lpstr>JAN Resources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2024-01-18T16:05:54Z</dcterms:created>
  <dcterms:modified xsi:type="dcterms:W3CDTF">2024-01-18T16:12:22Z</dcterms:modified>
  <cp:category/>
</cp:coreProperties>
</file>